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3" r:id="rId2"/>
    <p:sldId id="299" r:id="rId3"/>
    <p:sldId id="400" r:id="rId4"/>
    <p:sldId id="308" r:id="rId5"/>
    <p:sldId id="401" r:id="rId6"/>
    <p:sldId id="402" r:id="rId7"/>
    <p:sldId id="403" r:id="rId8"/>
    <p:sldId id="300" r:id="rId9"/>
    <p:sldId id="404" r:id="rId10"/>
    <p:sldId id="405" r:id="rId11"/>
    <p:sldId id="407" r:id="rId12"/>
    <p:sldId id="317" r:id="rId13"/>
    <p:sldId id="409" r:id="rId14"/>
    <p:sldId id="410" r:id="rId15"/>
    <p:sldId id="408" r:id="rId16"/>
    <p:sldId id="411" r:id="rId17"/>
    <p:sldId id="412" r:id="rId18"/>
    <p:sldId id="413" r:id="rId19"/>
    <p:sldId id="344" r:id="rId20"/>
    <p:sldId id="414" r:id="rId21"/>
    <p:sldId id="416" r:id="rId22"/>
    <p:sldId id="415" r:id="rId23"/>
    <p:sldId id="417" r:id="rId24"/>
    <p:sldId id="418" r:id="rId25"/>
    <p:sldId id="419" r:id="rId26"/>
    <p:sldId id="420" r:id="rId27"/>
    <p:sldId id="421" r:id="rId28"/>
    <p:sldId id="422" r:id="rId29"/>
    <p:sldId id="424" r:id="rId30"/>
    <p:sldId id="347" r:id="rId31"/>
    <p:sldId id="425" r:id="rId32"/>
    <p:sldId id="426" r:id="rId33"/>
    <p:sldId id="393" r:id="rId34"/>
    <p:sldId id="427" r:id="rId35"/>
    <p:sldId id="295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05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67F"/>
    <a:srgbClr val="00CC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0" autoAdjust="0"/>
    <p:restoredTop sz="91820"/>
  </p:normalViewPr>
  <p:slideViewPr>
    <p:cSldViewPr snapToGrid="0" snapToObjects="1">
      <p:cViewPr varScale="1">
        <p:scale>
          <a:sx n="42" d="100"/>
          <a:sy n="42" d="100"/>
        </p:scale>
        <p:origin x="440" y="20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性能优化的七种武器</a:t>
            </a:r>
          </a:p>
        </p:txBody>
      </p:sp>
    </p:spTree>
    <p:extLst>
      <p:ext uri="{BB962C8B-B14F-4D97-AF65-F5344CB8AC3E}">
        <p14:creationId xmlns:p14="http://schemas.microsoft.com/office/powerpoint/2010/main" val="3579858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不求高大上</a:t>
            </a:r>
            <a:r>
              <a:rPr kumimoji="1" lang="zh-Hans" altLang="en-US" dirty="0"/>
              <a:t> </a:t>
            </a:r>
            <a:r>
              <a:rPr kumimoji="1" lang="zh-CN" altLang="en-US" dirty="0"/>
              <a:t>实用为主</a:t>
            </a:r>
          </a:p>
        </p:txBody>
      </p:sp>
    </p:spTree>
    <p:extLst>
      <p:ext uri="{BB962C8B-B14F-4D97-AF65-F5344CB8AC3E}">
        <p14:creationId xmlns:p14="http://schemas.microsoft.com/office/powerpoint/2010/main" val="293951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</a:t>
            </a:r>
            <a:r>
              <a:rPr kumimoji="1" lang="en-US" altLang="zh-CN" dirty="0"/>
              <a:t>A</a:t>
            </a:r>
            <a:r>
              <a:rPr kumimoji="1" lang="zh-CN" altLang="en-US" dirty="0"/>
              <a:t>参与的连接延迟，可能是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的问题，在去假设分析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的具体问题</a:t>
            </a:r>
          </a:p>
        </p:txBody>
      </p:sp>
    </p:spTree>
    <p:extLst>
      <p:ext uri="{BB962C8B-B14F-4D97-AF65-F5344CB8AC3E}">
        <p14:creationId xmlns:p14="http://schemas.microsoft.com/office/powerpoint/2010/main" val="794863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去繁就简</a:t>
            </a:r>
          </a:p>
        </p:txBody>
      </p:sp>
    </p:spTree>
    <p:extLst>
      <p:ext uri="{BB962C8B-B14F-4D97-AF65-F5344CB8AC3E}">
        <p14:creationId xmlns:p14="http://schemas.microsoft.com/office/powerpoint/2010/main" val="393613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echo 3 &gt; /proc/sys/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vm</a:t>
            </a:r>
            <a:r>
              <a:rPr lang="en-US" altLang="zh-CN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drop_caches</a:t>
            </a:r>
            <a:endParaRPr lang="en-US" altLang="zh-CN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kumimoji="1"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也可以用</a:t>
            </a:r>
            <a:r>
              <a:rPr kumimoji="1" lang="en-US" altLang="zh-CN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ps</a:t>
            </a:r>
            <a:r>
              <a:rPr kumimoji="1" lang="zh-CN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来排序内存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667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33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51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4197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2942789" y="2303859"/>
            <a:ext cx="19896427" cy="46434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 b="1" kern="300" spc="300" baseline="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输入本节课标题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3405186" y="7047311"/>
            <a:ext cx="11210205" cy="15894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SzTx/>
              <a:buNone/>
              <a:defRPr sz="6600" b="1" spc="300" baseline="0">
                <a:latin typeface="+mj-ea"/>
                <a:ea typeface="+mj-ea"/>
              </a:defRPr>
            </a:lvl1pPr>
            <a:lvl2pPr marL="0" indent="228594" algn="l">
              <a:spcBef>
                <a:spcPts val="0"/>
              </a:spcBef>
              <a:buSzTx/>
              <a:buNone/>
              <a:defRPr sz="4400"/>
            </a:lvl2pPr>
            <a:lvl3pPr marL="0" indent="457189" algn="l">
              <a:spcBef>
                <a:spcPts val="0"/>
              </a:spcBef>
              <a:buSzTx/>
              <a:buNone/>
              <a:defRPr sz="4400"/>
            </a:lvl3pPr>
            <a:lvl4pPr marL="0" indent="685783" algn="l">
              <a:spcBef>
                <a:spcPts val="0"/>
              </a:spcBef>
              <a:buSzTx/>
              <a:buNone/>
              <a:defRPr sz="4400"/>
            </a:lvl4pPr>
            <a:lvl5pPr marL="0" indent="914377" algn="l">
              <a:spcBef>
                <a:spcPts val="0"/>
              </a:spcBef>
              <a:buSzTx/>
              <a:buNone/>
              <a:defRPr sz="4400"/>
            </a:lvl5pPr>
          </a:lstStyle>
          <a:p>
            <a:r>
              <a:rPr lang="zh-CN" altLang="en-US" dirty="0"/>
              <a:t>讲师姓名</a:t>
            </a:r>
            <a:endParaRPr dirty="0"/>
          </a:p>
        </p:txBody>
      </p:sp>
      <p:sp>
        <p:nvSpPr>
          <p:cNvPr id="2" name="矩形 1"/>
          <p:cNvSpPr/>
          <p:nvPr userDrawn="1"/>
        </p:nvSpPr>
        <p:spPr>
          <a:xfrm>
            <a:off x="2942790" y="7311348"/>
            <a:ext cx="248087" cy="698267"/>
          </a:xfrm>
          <a:prstGeom prst="rect">
            <a:avLst/>
          </a:prstGeom>
          <a:solidFill>
            <a:srgbClr val="00D67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 flipH="1">
            <a:off x="19964165" y="-4293"/>
            <a:ext cx="4435735" cy="2208140"/>
            <a:chOff x="0" y="0"/>
            <a:chExt cx="2895600" cy="1441450"/>
          </a:xfrm>
          <a:solidFill>
            <a:srgbClr val="00D67F"/>
          </a:solidFill>
        </p:grpSpPr>
        <p:sp>
          <p:nvSpPr>
            <p:cNvPr id="21" name="矩形 20"/>
            <p:cNvSpPr/>
            <p:nvPr/>
          </p:nvSpPr>
          <p:spPr>
            <a:xfrm>
              <a:off x="0" y="0"/>
              <a:ext cx="723900" cy="723900"/>
            </a:xfrm>
            <a:prstGeom prst="rect">
              <a:avLst/>
            </a:prstGeom>
            <a:solidFill>
              <a:srgbClr val="00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22" name="矩形 3"/>
            <p:cNvSpPr/>
            <p:nvPr/>
          </p:nvSpPr>
          <p:spPr>
            <a:xfrm>
              <a:off x="7239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23" name="矩形 4"/>
            <p:cNvSpPr/>
            <p:nvPr/>
          </p:nvSpPr>
          <p:spPr>
            <a:xfrm>
              <a:off x="14478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24" name="矩形 5"/>
            <p:cNvSpPr/>
            <p:nvPr/>
          </p:nvSpPr>
          <p:spPr>
            <a:xfrm>
              <a:off x="21717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25" name="矩形 7"/>
            <p:cNvSpPr/>
            <p:nvPr/>
          </p:nvSpPr>
          <p:spPr>
            <a:xfrm>
              <a:off x="0" y="71755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</p:grpSp>
      <p:pic>
        <p:nvPicPr>
          <p:cNvPr id="27" name="pasted-image.pd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83718" y="12642765"/>
            <a:ext cx="2814679" cy="542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" name="icon w.png"/>
          <p:cNvPicPr>
            <a:picLocks noChangeAspect="1"/>
          </p:cNvPicPr>
          <p:nvPr userDrawn="1"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2000" contrast="40000"/>
                    </a14:imgEffect>
                  </a14:imgLayer>
                </a14:imgProps>
              </a:ext>
            </a:extLst>
          </a:blip>
          <a:srcRect t="1" r="19881" b="23722"/>
          <a:stretch>
            <a:fillRect/>
          </a:stretch>
        </p:blipFill>
        <p:spPr>
          <a:xfrm>
            <a:off x="18321045" y="7798181"/>
            <a:ext cx="6062955" cy="5917821"/>
          </a:xfrm>
          <a:prstGeom prst="rect">
            <a:avLst/>
          </a:prstGeom>
          <a:noFill/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on w.png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40000"/>
                    </a14:imgEffect>
                  </a14:imgLayer>
                </a14:imgProps>
              </a:ext>
            </a:extLst>
          </a:blip>
          <a:srcRect t="1" r="19881" b="23722"/>
          <a:stretch>
            <a:fillRect/>
          </a:stretch>
        </p:blipFill>
        <p:spPr>
          <a:xfrm>
            <a:off x="18321045" y="7798181"/>
            <a:ext cx="6062955" cy="5917821"/>
          </a:xfrm>
          <a:prstGeom prst="rect">
            <a:avLst/>
          </a:prstGeom>
          <a:noFill/>
          <a:ln w="12700">
            <a:miter lim="4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911208" y="983107"/>
            <a:ext cx="20561587" cy="1475992"/>
          </a:xfrm>
        </p:spPr>
        <p:txBody>
          <a:bodyPr>
            <a:noAutofit/>
          </a:bodyPr>
          <a:lstStyle>
            <a:lvl1pPr algn="ctr">
              <a:defRPr sz="66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目录页标题</a:t>
            </a: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83718" y="12642765"/>
            <a:ext cx="2814679" cy="542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圆角矩形 2"/>
          <p:cNvSpPr/>
          <p:nvPr userDrawn="1"/>
        </p:nvSpPr>
        <p:spPr>
          <a:xfrm>
            <a:off x="10762798" y="2457233"/>
            <a:ext cx="2858407" cy="231633"/>
          </a:xfrm>
          <a:prstGeom prst="roundRect">
            <a:avLst>
              <a:gd name="adj" fmla="val 50000"/>
            </a:avLst>
          </a:prstGeom>
          <a:solidFill>
            <a:srgbClr val="00D67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33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11207" y="2624653"/>
            <a:ext cx="20561587" cy="7815262"/>
          </a:xfrm>
        </p:spPr>
        <p:txBody>
          <a:bodyPr anchor="t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>
                <a:latin typeface="+mj-ea"/>
                <a:ea typeface="+mj-ea"/>
              </a:defRPr>
            </a:lvl1pPr>
            <a:lvl2pPr marL="444489" indent="0" algn="l">
              <a:lnSpc>
                <a:spcPct val="150000"/>
              </a:lnSpc>
              <a:spcBef>
                <a:spcPts val="0"/>
              </a:spcBef>
              <a:buNone/>
              <a:defRPr/>
            </a:lvl2pPr>
            <a:lvl3pPr marL="888978" indent="0" algn="l">
              <a:lnSpc>
                <a:spcPct val="150000"/>
              </a:lnSpc>
              <a:spcBef>
                <a:spcPts val="0"/>
              </a:spcBef>
              <a:buNone/>
              <a:defRPr/>
            </a:lvl3pPr>
            <a:lvl4pPr marL="1333467" indent="0" algn="l">
              <a:lnSpc>
                <a:spcPct val="150000"/>
              </a:lnSpc>
              <a:spcBef>
                <a:spcPts val="0"/>
              </a:spcBef>
              <a:buNone/>
              <a:defRPr/>
            </a:lvl4pPr>
            <a:lvl5pPr marL="1777956" indent="0" algn="l">
              <a:lnSpc>
                <a:spcPct val="15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zh-CN" altLang="en-US" dirty="0"/>
              <a:t>键入本节课目录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准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on w.png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40000"/>
                    </a14:imgEffect>
                  </a14:imgLayer>
                </a14:imgProps>
              </a:ext>
            </a:extLst>
          </a:blip>
          <a:srcRect t="1" r="19881" b="23722"/>
          <a:stretch>
            <a:fillRect/>
          </a:stretch>
        </p:blipFill>
        <p:spPr>
          <a:xfrm>
            <a:off x="18321045" y="7798181"/>
            <a:ext cx="6062955" cy="5917821"/>
          </a:xfrm>
          <a:prstGeom prst="rect">
            <a:avLst/>
          </a:prstGeom>
          <a:noFill/>
          <a:ln w="12700">
            <a:miter lim="4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78868" y="983107"/>
            <a:ext cx="20561587" cy="1475992"/>
          </a:xfrm>
        </p:spPr>
        <p:txBody>
          <a:bodyPr>
            <a:noAutofit/>
          </a:bodyPr>
          <a:lstStyle>
            <a:lvl1pPr algn="l">
              <a:defRPr sz="66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在此键入本页标题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1342590" y="1392752"/>
            <a:ext cx="248087" cy="698267"/>
          </a:xfrm>
          <a:prstGeom prst="rect">
            <a:avLst/>
          </a:prstGeom>
          <a:solidFill>
            <a:srgbClr val="00D67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589" y="2459099"/>
            <a:ext cx="20997867" cy="7815262"/>
          </a:xfr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>
                <a:latin typeface="+mj-ea"/>
                <a:ea typeface="+mj-ea"/>
              </a:defRPr>
            </a:lvl1pPr>
            <a:lvl2pPr marL="444489" indent="0" algn="l">
              <a:lnSpc>
                <a:spcPct val="150000"/>
              </a:lnSpc>
              <a:spcBef>
                <a:spcPts val="0"/>
              </a:spcBef>
              <a:buNone/>
              <a:defRPr/>
            </a:lvl2pPr>
            <a:lvl3pPr marL="888978" indent="0" algn="l">
              <a:lnSpc>
                <a:spcPct val="150000"/>
              </a:lnSpc>
              <a:spcBef>
                <a:spcPts val="0"/>
              </a:spcBef>
              <a:buNone/>
              <a:defRPr/>
            </a:lvl3pPr>
            <a:lvl4pPr marL="1333467" indent="0" algn="l">
              <a:lnSpc>
                <a:spcPct val="150000"/>
              </a:lnSpc>
              <a:spcBef>
                <a:spcPts val="0"/>
              </a:spcBef>
              <a:buNone/>
              <a:defRPr/>
            </a:lvl4pPr>
            <a:lvl5pPr marL="1777956" indent="0" algn="l">
              <a:lnSpc>
                <a:spcPct val="15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zh-CN" altLang="en-US" dirty="0"/>
              <a:t>键入本页内容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83718" y="12642765"/>
            <a:ext cx="2814679" cy="5422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on w.png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40000"/>
                    </a14:imgEffect>
                  </a14:imgLayer>
                </a14:imgProps>
              </a:ext>
            </a:extLst>
          </a:blip>
          <a:srcRect t="1" r="19881" b="23722"/>
          <a:stretch>
            <a:fillRect/>
          </a:stretch>
        </p:blipFill>
        <p:spPr>
          <a:xfrm>
            <a:off x="18321045" y="7798181"/>
            <a:ext cx="6062955" cy="5917821"/>
          </a:xfrm>
          <a:prstGeom prst="rect">
            <a:avLst/>
          </a:prstGeom>
          <a:noFill/>
          <a:ln w="12700">
            <a:miter lim="4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78868" y="983107"/>
            <a:ext cx="20561587" cy="1475992"/>
          </a:xfrm>
        </p:spPr>
        <p:txBody>
          <a:bodyPr>
            <a:noAutofit/>
          </a:bodyPr>
          <a:lstStyle>
            <a:lvl1pPr algn="l">
              <a:defRPr sz="66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在此键入本页标题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1342590" y="1392752"/>
            <a:ext cx="248087" cy="698267"/>
          </a:xfrm>
          <a:prstGeom prst="rect">
            <a:avLst/>
          </a:prstGeom>
          <a:solidFill>
            <a:srgbClr val="00D67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2588" y="2459099"/>
            <a:ext cx="12581229" cy="7815262"/>
          </a:xfr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>
                <a:latin typeface="+mj-ea"/>
                <a:ea typeface="+mj-ea"/>
              </a:defRPr>
            </a:lvl1pPr>
            <a:lvl2pPr marL="444489" indent="0" algn="l">
              <a:lnSpc>
                <a:spcPct val="150000"/>
              </a:lnSpc>
              <a:spcBef>
                <a:spcPts val="0"/>
              </a:spcBef>
              <a:buNone/>
              <a:defRPr/>
            </a:lvl2pPr>
            <a:lvl3pPr marL="888978" indent="0" algn="l">
              <a:lnSpc>
                <a:spcPct val="150000"/>
              </a:lnSpc>
              <a:spcBef>
                <a:spcPts val="0"/>
              </a:spcBef>
              <a:buNone/>
              <a:defRPr/>
            </a:lvl3pPr>
            <a:lvl4pPr marL="1333467" indent="0" algn="l">
              <a:lnSpc>
                <a:spcPct val="150000"/>
              </a:lnSpc>
              <a:spcBef>
                <a:spcPts val="0"/>
              </a:spcBef>
              <a:buNone/>
              <a:defRPr/>
            </a:lvl4pPr>
            <a:lvl5pPr marL="1777956" indent="0" algn="l">
              <a:lnSpc>
                <a:spcPct val="15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zh-CN" altLang="en-US" dirty="0"/>
              <a:t>键入本页内容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83718" y="12642765"/>
            <a:ext cx="2814679" cy="542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" name="图片占位符 4"/>
          <p:cNvSpPr>
            <a:spLocks noGrp="1"/>
          </p:cNvSpPr>
          <p:nvPr>
            <p:ph type="pic" sz="quarter" idx="11"/>
          </p:nvPr>
        </p:nvSpPr>
        <p:spPr>
          <a:xfrm>
            <a:off x="14399487" y="2459101"/>
            <a:ext cx="7843116" cy="7840889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准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on w.png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40000"/>
                    </a14:imgEffect>
                  </a14:imgLayer>
                </a14:imgProps>
              </a:ext>
            </a:extLst>
          </a:blip>
          <a:srcRect t="1" r="19881" b="23722"/>
          <a:stretch>
            <a:fillRect/>
          </a:stretch>
        </p:blipFill>
        <p:spPr>
          <a:xfrm>
            <a:off x="18321045" y="7798181"/>
            <a:ext cx="6062955" cy="5917821"/>
          </a:xfrm>
          <a:prstGeom prst="rect">
            <a:avLst/>
          </a:prstGeom>
          <a:noFill/>
          <a:ln w="12700">
            <a:miter lim="4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78868" y="983107"/>
            <a:ext cx="20561587" cy="1475992"/>
          </a:xfrm>
        </p:spPr>
        <p:txBody>
          <a:bodyPr>
            <a:noAutofit/>
          </a:bodyPr>
          <a:lstStyle>
            <a:lvl1pPr algn="l">
              <a:defRPr sz="6600" b="1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在此键入本页标题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1342590" y="1392752"/>
            <a:ext cx="248087" cy="698267"/>
          </a:xfrm>
          <a:prstGeom prst="rect">
            <a:avLst/>
          </a:prstGeom>
          <a:solidFill>
            <a:srgbClr val="00D67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83718" y="12642765"/>
            <a:ext cx="2814679" cy="5422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强调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con w.png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2000" contrast="40000"/>
                    </a14:imgEffect>
                  </a14:imgLayer>
                </a14:imgProps>
              </a:ext>
            </a:extLst>
          </a:blip>
          <a:srcRect t="1" r="19881" b="23722"/>
          <a:stretch>
            <a:fillRect/>
          </a:stretch>
        </p:blipFill>
        <p:spPr>
          <a:xfrm>
            <a:off x="18321045" y="7798181"/>
            <a:ext cx="6062955" cy="5917821"/>
          </a:xfrm>
          <a:prstGeom prst="rect">
            <a:avLst/>
          </a:prstGeom>
          <a:noFill/>
          <a:ln w="12700">
            <a:miter lim="400000"/>
            <a:headEnd/>
            <a:tailEnd/>
          </a:ln>
        </p:spPr>
      </p:pic>
      <p:pic>
        <p:nvPicPr>
          <p:cNvPr id="8" name="pasted-image.pd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83718" y="12642765"/>
            <a:ext cx="2814679" cy="54229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835166" y="4353719"/>
            <a:ext cx="14713671" cy="4592926"/>
          </a:xfrm>
        </p:spPr>
        <p:txBody>
          <a:bodyPr anchor="ctr">
            <a:normAutofit/>
          </a:bodyPr>
          <a:lstStyle>
            <a:lvl1pPr algn="ctr">
              <a:defRPr sz="9600" b="1"/>
            </a:lvl1pPr>
          </a:lstStyle>
          <a:p>
            <a:pPr lvl="0"/>
            <a:r>
              <a:rPr lang="zh-CN" altLang="en-US" b="1" dirty="0"/>
              <a:t>强调内容页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/>
        </p:nvSpPr>
        <p:spPr>
          <a:xfrm>
            <a:off x="4613564" y="4114797"/>
            <a:ext cx="1537859" cy="1537858"/>
          </a:xfrm>
          <a:custGeom>
            <a:avLst/>
            <a:gdLst>
              <a:gd name="connsiteX0" fmla="*/ 436419 w 4156365"/>
              <a:gd name="connsiteY0" fmla="*/ 4156366 h 4156366"/>
              <a:gd name="connsiteX1" fmla="*/ 436420 w 4156365"/>
              <a:gd name="connsiteY1" fmla="*/ 4156366 h 4156366"/>
              <a:gd name="connsiteX2" fmla="*/ 436419 w 4156365"/>
              <a:gd name="connsiteY2" fmla="*/ 4156366 h 4156366"/>
              <a:gd name="connsiteX3" fmla="*/ 0 w 4156365"/>
              <a:gd name="connsiteY3" fmla="*/ 436420 h 4156366"/>
              <a:gd name="connsiteX4" fmla="*/ 0 w 4156365"/>
              <a:gd name="connsiteY4" fmla="*/ 436421 h 4156366"/>
              <a:gd name="connsiteX5" fmla="*/ 0 w 4156365"/>
              <a:gd name="connsiteY5" fmla="*/ 436421 h 4156366"/>
              <a:gd name="connsiteX6" fmla="*/ 436420 w 4156365"/>
              <a:gd name="connsiteY6" fmla="*/ 0 h 4156366"/>
              <a:gd name="connsiteX7" fmla="*/ 436420 w 4156365"/>
              <a:gd name="connsiteY7" fmla="*/ 1 h 4156366"/>
              <a:gd name="connsiteX8" fmla="*/ 436425 w 4156365"/>
              <a:gd name="connsiteY8" fmla="*/ 2 h 4156366"/>
              <a:gd name="connsiteX9" fmla="*/ 3719946 w 4156365"/>
              <a:gd name="connsiteY9" fmla="*/ 2 h 4156366"/>
              <a:gd name="connsiteX10" fmla="*/ 4156365 w 4156365"/>
              <a:gd name="connsiteY10" fmla="*/ 436421 h 4156366"/>
              <a:gd name="connsiteX11" fmla="*/ 4156364 w 4156365"/>
              <a:gd name="connsiteY11" fmla="*/ 436421 h 4156366"/>
              <a:gd name="connsiteX12" fmla="*/ 3719945 w 4156365"/>
              <a:gd name="connsiteY12" fmla="*/ 872840 h 4156366"/>
              <a:gd name="connsiteX13" fmla="*/ 872839 w 4156365"/>
              <a:gd name="connsiteY13" fmla="*/ 872839 h 4156366"/>
              <a:gd name="connsiteX14" fmla="*/ 872838 w 4156365"/>
              <a:gd name="connsiteY14" fmla="*/ 3719947 h 4156366"/>
              <a:gd name="connsiteX15" fmla="*/ 524372 w 4156365"/>
              <a:gd name="connsiteY15" fmla="*/ 4147499 h 4156366"/>
              <a:gd name="connsiteX16" fmla="*/ 436419 w 4156365"/>
              <a:gd name="connsiteY16" fmla="*/ 4156366 h 4156366"/>
              <a:gd name="connsiteX17" fmla="*/ 348466 w 4156365"/>
              <a:gd name="connsiteY17" fmla="*/ 4147499 h 4156366"/>
              <a:gd name="connsiteX18" fmla="*/ 1 w 4156365"/>
              <a:gd name="connsiteY18" fmla="*/ 3719947 h 4156366"/>
              <a:gd name="connsiteX19" fmla="*/ 1 w 4156365"/>
              <a:gd name="connsiteY19" fmla="*/ 436425 h 4156366"/>
              <a:gd name="connsiteX20" fmla="*/ 0 w 4156365"/>
              <a:gd name="connsiteY20" fmla="*/ 436421 h 4156366"/>
              <a:gd name="connsiteX21" fmla="*/ 8867 w 4156365"/>
              <a:gd name="connsiteY21" fmla="*/ 348467 h 4156366"/>
              <a:gd name="connsiteX22" fmla="*/ 34296 w 4156365"/>
              <a:gd name="connsiteY22" fmla="*/ 266547 h 4156366"/>
              <a:gd name="connsiteX23" fmla="*/ 34296 w 4156365"/>
              <a:gd name="connsiteY23" fmla="*/ 266547 h 4156366"/>
              <a:gd name="connsiteX24" fmla="*/ 34297 w 4156365"/>
              <a:gd name="connsiteY24" fmla="*/ 266545 h 4156366"/>
              <a:gd name="connsiteX25" fmla="*/ 436420 w 4156365"/>
              <a:gd name="connsiteY25" fmla="*/ 0 h 415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56365" h="4156366">
                <a:moveTo>
                  <a:pt x="436419" y="4156366"/>
                </a:moveTo>
                <a:lnTo>
                  <a:pt x="436420" y="4156366"/>
                </a:lnTo>
                <a:lnTo>
                  <a:pt x="436419" y="4156366"/>
                </a:lnTo>
                <a:close/>
                <a:moveTo>
                  <a:pt x="0" y="436420"/>
                </a:moveTo>
                <a:lnTo>
                  <a:pt x="0" y="436421"/>
                </a:lnTo>
                <a:lnTo>
                  <a:pt x="0" y="436421"/>
                </a:lnTo>
                <a:close/>
                <a:moveTo>
                  <a:pt x="436420" y="0"/>
                </a:moveTo>
                <a:lnTo>
                  <a:pt x="436420" y="1"/>
                </a:lnTo>
                <a:lnTo>
                  <a:pt x="436425" y="2"/>
                </a:lnTo>
                <a:lnTo>
                  <a:pt x="3719946" y="2"/>
                </a:lnTo>
                <a:cubicBezTo>
                  <a:pt x="3960974" y="2"/>
                  <a:pt x="4156365" y="195393"/>
                  <a:pt x="4156365" y="436421"/>
                </a:cubicBezTo>
                <a:lnTo>
                  <a:pt x="4156364" y="436421"/>
                </a:lnTo>
                <a:cubicBezTo>
                  <a:pt x="4156364" y="677449"/>
                  <a:pt x="3960973" y="872840"/>
                  <a:pt x="3719945" y="872840"/>
                </a:cubicBezTo>
                <a:lnTo>
                  <a:pt x="872839" y="872839"/>
                </a:lnTo>
                <a:lnTo>
                  <a:pt x="872838" y="3719947"/>
                </a:lnTo>
                <a:cubicBezTo>
                  <a:pt x="872838" y="3930846"/>
                  <a:pt x="723241" y="4106805"/>
                  <a:pt x="524372" y="4147499"/>
                </a:cubicBezTo>
                <a:lnTo>
                  <a:pt x="436419" y="4156366"/>
                </a:lnTo>
                <a:lnTo>
                  <a:pt x="348466" y="4147499"/>
                </a:lnTo>
                <a:cubicBezTo>
                  <a:pt x="149597" y="4106805"/>
                  <a:pt x="1" y="3930846"/>
                  <a:pt x="1" y="3719947"/>
                </a:cubicBezTo>
                <a:lnTo>
                  <a:pt x="1" y="436425"/>
                </a:lnTo>
                <a:lnTo>
                  <a:pt x="0" y="436421"/>
                </a:lnTo>
                <a:lnTo>
                  <a:pt x="8867" y="348467"/>
                </a:lnTo>
                <a:cubicBezTo>
                  <a:pt x="14680" y="320058"/>
                  <a:pt x="23254" y="292653"/>
                  <a:pt x="34296" y="266547"/>
                </a:cubicBezTo>
                <a:lnTo>
                  <a:pt x="34296" y="266547"/>
                </a:lnTo>
                <a:lnTo>
                  <a:pt x="34297" y="266545"/>
                </a:lnTo>
                <a:cubicBezTo>
                  <a:pt x="100549" y="109908"/>
                  <a:pt x="255649" y="0"/>
                  <a:pt x="436420" y="0"/>
                </a:cubicBez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no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任意多边形 10"/>
          <p:cNvSpPr/>
          <p:nvPr userDrawn="1"/>
        </p:nvSpPr>
        <p:spPr>
          <a:xfrm flipH="1" flipV="1">
            <a:off x="18232577" y="7647709"/>
            <a:ext cx="1537859" cy="1537858"/>
          </a:xfrm>
          <a:custGeom>
            <a:avLst/>
            <a:gdLst>
              <a:gd name="connsiteX0" fmla="*/ 436419 w 4156365"/>
              <a:gd name="connsiteY0" fmla="*/ 4156366 h 4156366"/>
              <a:gd name="connsiteX1" fmla="*/ 436420 w 4156365"/>
              <a:gd name="connsiteY1" fmla="*/ 4156366 h 4156366"/>
              <a:gd name="connsiteX2" fmla="*/ 436419 w 4156365"/>
              <a:gd name="connsiteY2" fmla="*/ 4156366 h 4156366"/>
              <a:gd name="connsiteX3" fmla="*/ 0 w 4156365"/>
              <a:gd name="connsiteY3" fmla="*/ 436420 h 4156366"/>
              <a:gd name="connsiteX4" fmla="*/ 0 w 4156365"/>
              <a:gd name="connsiteY4" fmla="*/ 436421 h 4156366"/>
              <a:gd name="connsiteX5" fmla="*/ 0 w 4156365"/>
              <a:gd name="connsiteY5" fmla="*/ 436421 h 4156366"/>
              <a:gd name="connsiteX6" fmla="*/ 436420 w 4156365"/>
              <a:gd name="connsiteY6" fmla="*/ 0 h 4156366"/>
              <a:gd name="connsiteX7" fmla="*/ 436420 w 4156365"/>
              <a:gd name="connsiteY7" fmla="*/ 1 h 4156366"/>
              <a:gd name="connsiteX8" fmla="*/ 436425 w 4156365"/>
              <a:gd name="connsiteY8" fmla="*/ 2 h 4156366"/>
              <a:gd name="connsiteX9" fmla="*/ 3719946 w 4156365"/>
              <a:gd name="connsiteY9" fmla="*/ 2 h 4156366"/>
              <a:gd name="connsiteX10" fmla="*/ 4156365 w 4156365"/>
              <a:gd name="connsiteY10" fmla="*/ 436421 h 4156366"/>
              <a:gd name="connsiteX11" fmla="*/ 4156364 w 4156365"/>
              <a:gd name="connsiteY11" fmla="*/ 436421 h 4156366"/>
              <a:gd name="connsiteX12" fmla="*/ 3719945 w 4156365"/>
              <a:gd name="connsiteY12" fmla="*/ 872840 h 4156366"/>
              <a:gd name="connsiteX13" fmla="*/ 872839 w 4156365"/>
              <a:gd name="connsiteY13" fmla="*/ 872839 h 4156366"/>
              <a:gd name="connsiteX14" fmla="*/ 872838 w 4156365"/>
              <a:gd name="connsiteY14" fmla="*/ 3719947 h 4156366"/>
              <a:gd name="connsiteX15" fmla="*/ 524372 w 4156365"/>
              <a:gd name="connsiteY15" fmla="*/ 4147499 h 4156366"/>
              <a:gd name="connsiteX16" fmla="*/ 436419 w 4156365"/>
              <a:gd name="connsiteY16" fmla="*/ 4156366 h 4156366"/>
              <a:gd name="connsiteX17" fmla="*/ 348466 w 4156365"/>
              <a:gd name="connsiteY17" fmla="*/ 4147499 h 4156366"/>
              <a:gd name="connsiteX18" fmla="*/ 1 w 4156365"/>
              <a:gd name="connsiteY18" fmla="*/ 3719947 h 4156366"/>
              <a:gd name="connsiteX19" fmla="*/ 1 w 4156365"/>
              <a:gd name="connsiteY19" fmla="*/ 436425 h 4156366"/>
              <a:gd name="connsiteX20" fmla="*/ 0 w 4156365"/>
              <a:gd name="connsiteY20" fmla="*/ 436421 h 4156366"/>
              <a:gd name="connsiteX21" fmla="*/ 8867 w 4156365"/>
              <a:gd name="connsiteY21" fmla="*/ 348467 h 4156366"/>
              <a:gd name="connsiteX22" fmla="*/ 34296 w 4156365"/>
              <a:gd name="connsiteY22" fmla="*/ 266547 h 4156366"/>
              <a:gd name="connsiteX23" fmla="*/ 34296 w 4156365"/>
              <a:gd name="connsiteY23" fmla="*/ 266547 h 4156366"/>
              <a:gd name="connsiteX24" fmla="*/ 34297 w 4156365"/>
              <a:gd name="connsiteY24" fmla="*/ 266545 h 4156366"/>
              <a:gd name="connsiteX25" fmla="*/ 436420 w 4156365"/>
              <a:gd name="connsiteY25" fmla="*/ 0 h 415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56365" h="4156366">
                <a:moveTo>
                  <a:pt x="436419" y="4156366"/>
                </a:moveTo>
                <a:lnTo>
                  <a:pt x="436420" y="4156366"/>
                </a:lnTo>
                <a:lnTo>
                  <a:pt x="436419" y="4156366"/>
                </a:lnTo>
                <a:close/>
                <a:moveTo>
                  <a:pt x="0" y="436420"/>
                </a:moveTo>
                <a:lnTo>
                  <a:pt x="0" y="436421"/>
                </a:lnTo>
                <a:lnTo>
                  <a:pt x="0" y="436421"/>
                </a:lnTo>
                <a:close/>
                <a:moveTo>
                  <a:pt x="436420" y="0"/>
                </a:moveTo>
                <a:lnTo>
                  <a:pt x="436420" y="1"/>
                </a:lnTo>
                <a:lnTo>
                  <a:pt x="436425" y="2"/>
                </a:lnTo>
                <a:lnTo>
                  <a:pt x="3719946" y="2"/>
                </a:lnTo>
                <a:cubicBezTo>
                  <a:pt x="3960974" y="2"/>
                  <a:pt x="4156365" y="195393"/>
                  <a:pt x="4156365" y="436421"/>
                </a:cubicBezTo>
                <a:lnTo>
                  <a:pt x="4156364" y="436421"/>
                </a:lnTo>
                <a:cubicBezTo>
                  <a:pt x="4156364" y="677449"/>
                  <a:pt x="3960973" y="872840"/>
                  <a:pt x="3719945" y="872840"/>
                </a:cubicBezTo>
                <a:lnTo>
                  <a:pt x="872839" y="872839"/>
                </a:lnTo>
                <a:lnTo>
                  <a:pt x="872838" y="3719947"/>
                </a:lnTo>
                <a:cubicBezTo>
                  <a:pt x="872838" y="3930846"/>
                  <a:pt x="723241" y="4106805"/>
                  <a:pt x="524372" y="4147499"/>
                </a:cubicBezTo>
                <a:lnTo>
                  <a:pt x="436419" y="4156366"/>
                </a:lnTo>
                <a:lnTo>
                  <a:pt x="348466" y="4147499"/>
                </a:lnTo>
                <a:cubicBezTo>
                  <a:pt x="149597" y="4106805"/>
                  <a:pt x="1" y="3930846"/>
                  <a:pt x="1" y="3719947"/>
                </a:cubicBezTo>
                <a:lnTo>
                  <a:pt x="1" y="436425"/>
                </a:lnTo>
                <a:lnTo>
                  <a:pt x="0" y="436421"/>
                </a:lnTo>
                <a:lnTo>
                  <a:pt x="8867" y="348467"/>
                </a:lnTo>
                <a:cubicBezTo>
                  <a:pt x="14680" y="320058"/>
                  <a:pt x="23254" y="292653"/>
                  <a:pt x="34296" y="266547"/>
                </a:cubicBezTo>
                <a:lnTo>
                  <a:pt x="34296" y="266547"/>
                </a:lnTo>
                <a:lnTo>
                  <a:pt x="34297" y="266545"/>
                </a:lnTo>
                <a:cubicBezTo>
                  <a:pt x="100549" y="109908"/>
                  <a:pt x="255649" y="0"/>
                  <a:pt x="436420" y="0"/>
                </a:cubicBez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fromWordArt="0" anchor="ctr" anchorCtr="0" forceAA="0" compatLnSpc="1">
            <a:no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答疑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3635964" y="5836355"/>
            <a:ext cx="17374789" cy="16215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ea"/>
                <a:ea typeface="+mj-ea"/>
                <a:cs typeface="+mn-cs"/>
                <a:sym typeface="Helvetica Light"/>
              </a:rPr>
              <a:t>Question &amp; Answering</a:t>
            </a:r>
            <a:endParaRPr kumimoji="0" lang="zh-CN" altLang="en-US" sz="96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ea"/>
              <a:ea typeface="+mj-ea"/>
              <a:cs typeface="+mn-cs"/>
              <a:sym typeface="Helvetica Light"/>
            </a:endParaRPr>
          </a:p>
        </p:txBody>
      </p:sp>
      <p:grpSp>
        <p:nvGrpSpPr>
          <p:cNvPr id="149" name="组合 148"/>
          <p:cNvGrpSpPr/>
          <p:nvPr userDrawn="1"/>
        </p:nvGrpSpPr>
        <p:grpSpPr>
          <a:xfrm flipH="1">
            <a:off x="19964165" y="-4293"/>
            <a:ext cx="4435735" cy="2208140"/>
            <a:chOff x="0" y="0"/>
            <a:chExt cx="2895600" cy="1441450"/>
          </a:xfrm>
          <a:solidFill>
            <a:srgbClr val="00D67F"/>
          </a:solidFill>
        </p:grpSpPr>
        <p:sp>
          <p:nvSpPr>
            <p:cNvPr id="150" name="矩形 149"/>
            <p:cNvSpPr/>
            <p:nvPr/>
          </p:nvSpPr>
          <p:spPr>
            <a:xfrm>
              <a:off x="0" y="0"/>
              <a:ext cx="723900" cy="723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1" name="矩形 3"/>
            <p:cNvSpPr/>
            <p:nvPr/>
          </p:nvSpPr>
          <p:spPr>
            <a:xfrm>
              <a:off x="7239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2" name="矩形 4"/>
            <p:cNvSpPr/>
            <p:nvPr/>
          </p:nvSpPr>
          <p:spPr>
            <a:xfrm>
              <a:off x="14478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3" name="矩形 5"/>
            <p:cNvSpPr/>
            <p:nvPr/>
          </p:nvSpPr>
          <p:spPr>
            <a:xfrm>
              <a:off x="21717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4" name="矩形 7"/>
            <p:cNvSpPr/>
            <p:nvPr/>
          </p:nvSpPr>
          <p:spPr>
            <a:xfrm>
              <a:off x="0" y="71755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</p:grpSp>
      <p:grpSp>
        <p:nvGrpSpPr>
          <p:cNvPr id="155" name="组合 154"/>
          <p:cNvGrpSpPr/>
          <p:nvPr userDrawn="1"/>
        </p:nvGrpSpPr>
        <p:grpSpPr>
          <a:xfrm flipV="1">
            <a:off x="1" y="11507860"/>
            <a:ext cx="4435735" cy="2208140"/>
            <a:chOff x="0" y="0"/>
            <a:chExt cx="2895600" cy="1441450"/>
          </a:xfrm>
          <a:solidFill>
            <a:srgbClr val="00D67F"/>
          </a:solidFill>
        </p:grpSpPr>
        <p:sp>
          <p:nvSpPr>
            <p:cNvPr id="156" name="矩形 155"/>
            <p:cNvSpPr/>
            <p:nvPr/>
          </p:nvSpPr>
          <p:spPr>
            <a:xfrm>
              <a:off x="0" y="0"/>
              <a:ext cx="723900" cy="723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7" name="矩形 3"/>
            <p:cNvSpPr/>
            <p:nvPr/>
          </p:nvSpPr>
          <p:spPr>
            <a:xfrm>
              <a:off x="7239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8" name="矩形 4"/>
            <p:cNvSpPr/>
            <p:nvPr/>
          </p:nvSpPr>
          <p:spPr>
            <a:xfrm>
              <a:off x="14478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9" name="矩形 5"/>
            <p:cNvSpPr/>
            <p:nvPr/>
          </p:nvSpPr>
          <p:spPr>
            <a:xfrm>
              <a:off x="21717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60" name="矩形 7"/>
            <p:cNvSpPr/>
            <p:nvPr/>
          </p:nvSpPr>
          <p:spPr>
            <a:xfrm>
              <a:off x="0" y="71755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8611585" y="5803257"/>
            <a:ext cx="7160835" cy="1758603"/>
            <a:chOff x="9180381" y="5803257"/>
            <a:chExt cx="7160834" cy="1758603"/>
          </a:xfrm>
        </p:grpSpPr>
        <p:pic>
          <p:nvPicPr>
            <p:cNvPr id="7" name="icon w.png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180381" y="5803257"/>
              <a:ext cx="1539728" cy="1578544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10886864" y="5940263"/>
              <a:ext cx="5454351" cy="1621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l" defTabSz="821034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96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ea"/>
                  <a:ea typeface="+mj-ea"/>
                  <a:cs typeface="+mn-cs"/>
                  <a:sym typeface="Helvetica Light"/>
                </a:rPr>
                <a:t>Thanks!</a:t>
              </a:r>
              <a:endParaRPr kumimoji="0" lang="zh-CN" altLang="en-US" sz="96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ea"/>
                <a:ea typeface="+mj-ea"/>
                <a:cs typeface="+mn-cs"/>
                <a:sym typeface="Helvetica Light"/>
              </a:endParaRPr>
            </a:p>
          </p:txBody>
        </p:sp>
      </p:grpSp>
      <p:grpSp>
        <p:nvGrpSpPr>
          <p:cNvPr id="149" name="组合 148"/>
          <p:cNvGrpSpPr/>
          <p:nvPr userDrawn="1"/>
        </p:nvGrpSpPr>
        <p:grpSpPr>
          <a:xfrm flipH="1">
            <a:off x="19964165" y="-4293"/>
            <a:ext cx="4435735" cy="2208140"/>
            <a:chOff x="0" y="0"/>
            <a:chExt cx="2895600" cy="1441450"/>
          </a:xfrm>
          <a:solidFill>
            <a:srgbClr val="00D67F"/>
          </a:solidFill>
        </p:grpSpPr>
        <p:sp>
          <p:nvSpPr>
            <p:cNvPr id="150" name="矩形 149"/>
            <p:cNvSpPr/>
            <p:nvPr/>
          </p:nvSpPr>
          <p:spPr>
            <a:xfrm>
              <a:off x="0" y="0"/>
              <a:ext cx="723900" cy="723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1" name="矩形 3"/>
            <p:cNvSpPr/>
            <p:nvPr/>
          </p:nvSpPr>
          <p:spPr>
            <a:xfrm>
              <a:off x="7239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2" name="矩形 4"/>
            <p:cNvSpPr/>
            <p:nvPr/>
          </p:nvSpPr>
          <p:spPr>
            <a:xfrm>
              <a:off x="14478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3" name="矩形 5"/>
            <p:cNvSpPr/>
            <p:nvPr/>
          </p:nvSpPr>
          <p:spPr>
            <a:xfrm>
              <a:off x="21717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4" name="矩形 7"/>
            <p:cNvSpPr/>
            <p:nvPr/>
          </p:nvSpPr>
          <p:spPr>
            <a:xfrm>
              <a:off x="0" y="71755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</p:grpSp>
      <p:grpSp>
        <p:nvGrpSpPr>
          <p:cNvPr id="155" name="组合 154"/>
          <p:cNvGrpSpPr/>
          <p:nvPr userDrawn="1"/>
        </p:nvGrpSpPr>
        <p:grpSpPr>
          <a:xfrm flipV="1">
            <a:off x="1" y="11507860"/>
            <a:ext cx="4435735" cy="2208140"/>
            <a:chOff x="0" y="0"/>
            <a:chExt cx="2895600" cy="1441450"/>
          </a:xfrm>
          <a:solidFill>
            <a:srgbClr val="00D67F"/>
          </a:solidFill>
        </p:grpSpPr>
        <p:sp>
          <p:nvSpPr>
            <p:cNvPr id="156" name="矩形 155"/>
            <p:cNvSpPr/>
            <p:nvPr/>
          </p:nvSpPr>
          <p:spPr>
            <a:xfrm>
              <a:off x="0" y="0"/>
              <a:ext cx="723900" cy="723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7" name="矩形 3"/>
            <p:cNvSpPr/>
            <p:nvPr/>
          </p:nvSpPr>
          <p:spPr>
            <a:xfrm>
              <a:off x="7239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8" name="矩形 4"/>
            <p:cNvSpPr/>
            <p:nvPr/>
          </p:nvSpPr>
          <p:spPr>
            <a:xfrm>
              <a:off x="14478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59" name="矩形 5"/>
            <p:cNvSpPr/>
            <p:nvPr/>
          </p:nvSpPr>
          <p:spPr>
            <a:xfrm>
              <a:off x="21717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  <p:sp>
          <p:nvSpPr>
            <p:cNvPr id="160" name="矩形 7"/>
            <p:cNvSpPr/>
            <p:nvPr/>
          </p:nvSpPr>
          <p:spPr>
            <a:xfrm>
              <a:off x="0" y="71755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4" y="357189"/>
            <a:ext cx="15609095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rPr lang="zh-CN" altLang="en-US" dirty="0"/>
              <a:t>在此键入本页标题</a:t>
            </a:r>
            <a:endParaRPr dirty="0"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4" y="3643312"/>
            <a:ext cx="15609095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t">
            <a:normAutofit/>
          </a:bodyPr>
          <a:lstStyle/>
          <a:p>
            <a:endParaRPr dirty="0"/>
          </a:p>
        </p:txBody>
      </p:sp>
      <p:sp>
        <p:nvSpPr>
          <p:cNvPr id="7" name="椭圆 6"/>
          <p:cNvSpPr/>
          <p:nvPr userDrawn="1"/>
        </p:nvSpPr>
        <p:spPr>
          <a:xfrm>
            <a:off x="1591390" y="-1438646"/>
            <a:ext cx="1179871" cy="981896"/>
          </a:xfrm>
          <a:prstGeom prst="ellipse">
            <a:avLst/>
          </a:prstGeom>
          <a:solidFill>
            <a:srgbClr val="00D67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2" y="-1438646"/>
            <a:ext cx="1179871" cy="981896"/>
          </a:xfrm>
          <a:prstGeom prst="ellipse">
            <a:avLst/>
          </a:prstGeom>
          <a:solidFill>
            <a:srgbClr val="59595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3182778" y="-1438646"/>
            <a:ext cx="1179871" cy="981896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034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4591051" y="-1537634"/>
            <a:ext cx="7200900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034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595959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← 从这里取色，更美观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marL="0" marR="0" indent="0" algn="l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ln>
            <a:noFill/>
          </a:ln>
          <a:solidFill>
            <a:srgbClr val="FFFFFF"/>
          </a:solidFill>
          <a:uFillTx/>
          <a:latin typeface="+mj-ea"/>
          <a:ea typeface="+mj-ea"/>
          <a:cs typeface="+mn-cs"/>
          <a:sym typeface="Helvetica Light"/>
        </a:defRPr>
      </a:lvl1pPr>
      <a:lvl2pPr marL="0" marR="0" indent="228594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89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83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77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71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66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60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54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1034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052804" marR="0" indent="-608315" algn="l" defTabSz="821034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497293" marR="0" indent="-608315" algn="l" defTabSz="821034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941782" marR="0" indent="-608315" algn="l" defTabSz="821034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386271" marR="0" indent="-608315" algn="l" defTabSz="821034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830760" marR="0" indent="-608315" algn="l" defTabSz="821034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75249" marR="0" indent="-608315" algn="l" defTabSz="821034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719738" marR="0" indent="-608315" algn="l" defTabSz="821034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64227" marR="0" indent="-608315" algn="l" defTabSz="821034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94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189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783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377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971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566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160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754" algn="ctr" defTabSz="82103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uic.lianjia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iki.lianjia.com/pages/viewpage.action?pageId=8146307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dangregg.com/FlameGraphs/cpuflamegraphs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ceasy.io/index.js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dangregg.com/" TargetMode="External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性能优化的工具集和方法论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3405186" y="7047311"/>
            <a:ext cx="11210205" cy="2802083"/>
          </a:xfrm>
        </p:spPr>
        <p:txBody>
          <a:bodyPr>
            <a:normAutofit/>
          </a:bodyPr>
          <a:lstStyle/>
          <a:p>
            <a:r>
              <a:rPr lang="zh-CN" altLang="en-US" dirty="0"/>
              <a:t>邓钫元</a:t>
            </a:r>
            <a:r>
              <a:rPr lang="en-US" altLang="zh-CN" dirty="0"/>
              <a:t>-</a:t>
            </a:r>
            <a:r>
              <a:rPr lang="zh-CN" altLang="en-US" dirty="0"/>
              <a:t>大数据架构</a:t>
            </a:r>
            <a:endParaRPr lang="en-US" altLang="zh-CN" dirty="0"/>
          </a:p>
          <a:p>
            <a:r>
              <a:rPr lang="en-US" altLang="zh-Hans" sz="4800" dirty="0"/>
              <a:t>2018.4.19</a:t>
            </a:r>
            <a:endParaRPr lang="en-US" altLang="zh-CN" sz="4800" dirty="0"/>
          </a:p>
          <a:p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 flipH="1">
            <a:off x="19964165" y="-4293"/>
            <a:ext cx="4435735" cy="2208140"/>
            <a:chOff x="0" y="0"/>
            <a:chExt cx="2895600" cy="1441450"/>
          </a:xfrm>
          <a:solidFill>
            <a:srgbClr val="00D67F"/>
          </a:solidFill>
        </p:grpSpPr>
        <p:sp>
          <p:nvSpPr>
            <p:cNvPr id="9" name="矩形 8"/>
            <p:cNvSpPr/>
            <p:nvPr/>
          </p:nvSpPr>
          <p:spPr>
            <a:xfrm>
              <a:off x="0" y="0"/>
              <a:ext cx="723900" cy="723900"/>
            </a:xfrm>
            <a:prstGeom prst="rect">
              <a:avLst/>
            </a:prstGeom>
            <a:solidFill>
              <a:srgbClr val="00D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3"/>
            <p:cNvSpPr/>
            <p:nvPr/>
          </p:nvSpPr>
          <p:spPr>
            <a:xfrm>
              <a:off x="7239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4"/>
            <p:cNvSpPr/>
            <p:nvPr/>
          </p:nvSpPr>
          <p:spPr>
            <a:xfrm>
              <a:off x="14478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5"/>
            <p:cNvSpPr/>
            <p:nvPr/>
          </p:nvSpPr>
          <p:spPr>
            <a:xfrm>
              <a:off x="2171700" y="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0 h 723900"/>
                <a:gd name="connsiteX1-3" fmla="*/ 723900 w 723900"/>
                <a:gd name="connsiteY1-4" fmla="*/ 0 h 723900"/>
                <a:gd name="connsiteX2-5" fmla="*/ 0 w 723900"/>
                <a:gd name="connsiteY2-6" fmla="*/ 723900 h 723900"/>
                <a:gd name="connsiteX3-7" fmla="*/ 0 w 723900"/>
                <a:gd name="connsiteY3-8" fmla="*/ 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0"/>
                  </a:moveTo>
                  <a:lnTo>
                    <a:pt x="723900" y="0"/>
                  </a:lnTo>
                  <a:lnTo>
                    <a:pt x="0" y="723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7"/>
            <p:cNvSpPr/>
            <p:nvPr/>
          </p:nvSpPr>
          <p:spPr>
            <a:xfrm>
              <a:off x="0" y="717550"/>
              <a:ext cx="723900" cy="723900"/>
            </a:xfrm>
            <a:custGeom>
              <a:avLst/>
              <a:gdLst>
                <a:gd name="connsiteX0" fmla="*/ 0 w 723900"/>
                <a:gd name="connsiteY0" fmla="*/ 0 h 723900"/>
                <a:gd name="connsiteX1" fmla="*/ 723900 w 723900"/>
                <a:gd name="connsiteY1" fmla="*/ 0 h 723900"/>
                <a:gd name="connsiteX2" fmla="*/ 723900 w 723900"/>
                <a:gd name="connsiteY2" fmla="*/ 723900 h 723900"/>
                <a:gd name="connsiteX3" fmla="*/ 0 w 723900"/>
                <a:gd name="connsiteY3" fmla="*/ 723900 h 723900"/>
                <a:gd name="connsiteX4" fmla="*/ 0 w 723900"/>
                <a:gd name="connsiteY4" fmla="*/ 0 h 723900"/>
                <a:gd name="connsiteX0-1" fmla="*/ 0 w 723900"/>
                <a:gd name="connsiteY0-2" fmla="*/ 723900 h 723900"/>
                <a:gd name="connsiteX1-3" fmla="*/ 723900 w 723900"/>
                <a:gd name="connsiteY1-4" fmla="*/ 0 h 723900"/>
                <a:gd name="connsiteX2-5" fmla="*/ 723900 w 723900"/>
                <a:gd name="connsiteY2-6" fmla="*/ 723900 h 723900"/>
                <a:gd name="connsiteX3-7" fmla="*/ 0 w 723900"/>
                <a:gd name="connsiteY3-8" fmla="*/ 723900 h 7239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23900" h="723900">
                  <a:moveTo>
                    <a:pt x="0" y="723900"/>
                  </a:moveTo>
                  <a:lnTo>
                    <a:pt x="723900" y="0"/>
                  </a:lnTo>
                  <a:lnTo>
                    <a:pt x="723900" y="723900"/>
                  </a:lnTo>
                  <a:lnTo>
                    <a:pt x="0" y="72390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目录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911207" y="2624652"/>
            <a:ext cx="20561587" cy="9361401"/>
          </a:xfrm>
        </p:spPr>
        <p:txBody>
          <a:bodyPr>
            <a:normAutofit fontScale="62500" lnSpcReduction="20000"/>
          </a:bodyPr>
          <a:lstStyle/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系统性能指标和观测方法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FF000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FFC000"/>
                </a:solidFill>
                <a:sym typeface="+mn-ea"/>
              </a:rPr>
              <a:t>常用命令及平台</a:t>
            </a:r>
            <a:r>
              <a:rPr lang="en-US" altLang="zh-CN" sz="7700" dirty="0">
                <a:solidFill>
                  <a:srgbClr val="FFC000"/>
                </a:solidFill>
                <a:sym typeface="+mn-ea"/>
              </a:rPr>
              <a:t>-</a:t>
            </a:r>
            <a:r>
              <a:rPr lang="zh-CN" altLang="en-US" sz="7700" dirty="0">
                <a:solidFill>
                  <a:srgbClr val="FFC000"/>
                </a:solidFill>
                <a:sym typeface="+mn-ea"/>
              </a:rPr>
              <a:t>分析系统负载</a:t>
            </a:r>
            <a:endParaRPr lang="en-US" altLang="zh-CN" sz="7700" dirty="0">
              <a:solidFill>
                <a:srgbClr val="FFC00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动态追踪</a:t>
            </a: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-</a:t>
            </a: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了解程序在做什么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实战案例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Q&amp;A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92D050"/>
              </a:solidFill>
              <a:sym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92D050"/>
              </a:solidFill>
              <a:sym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42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C6B0A-68B1-BB45-8E67-643BF84D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眼花缭乱的命令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2146EB-4CE1-224A-90CF-B221F0DD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68" y="2746481"/>
            <a:ext cx="17656575" cy="1096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7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>
                <a:sym typeface="+mn-ea"/>
              </a:rPr>
            </a:br>
            <a:br>
              <a:rPr lang="en-US" altLang="zh-CN" dirty="0">
                <a:sym typeface="+mn-ea"/>
              </a:rPr>
            </a:br>
            <a:r>
              <a:rPr lang="zh-CN" altLang="en-US" b="0" dirty="0">
                <a:latin typeface="+mn-lt"/>
                <a:ea typeface="+mn-ea"/>
              </a:rPr>
              <a:t> </a:t>
            </a:r>
            <a:r>
              <a:rPr lang="en-US" altLang="zh-CN" b="0" dirty="0" err="1">
                <a:latin typeface="+mn-lt"/>
                <a:ea typeface="+mn-ea"/>
              </a:rPr>
              <a:t>cpu</a:t>
            </a:r>
            <a:r>
              <a:rPr lang="zh-CN" altLang="en-US" b="0" dirty="0">
                <a:latin typeface="+mn-lt"/>
                <a:ea typeface="+mn-ea"/>
              </a:rPr>
              <a:t>分析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BB57EC-EDFF-CA49-B17B-EB83E02EB15D}"/>
              </a:ext>
            </a:extLst>
          </p:cNvPr>
          <p:cNvSpPr/>
          <p:nvPr/>
        </p:nvSpPr>
        <p:spPr>
          <a:xfrm>
            <a:off x="15797711" y="1541294"/>
            <a:ext cx="9148220" cy="6066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400" dirty="0">
                <a:solidFill>
                  <a:schemeClr val="tx1"/>
                </a:solidFill>
              </a:rPr>
              <a:t>user/sys/</a:t>
            </a:r>
            <a:r>
              <a:rPr lang="en-US" altLang="zh-Hans" sz="4400" dirty="0" err="1">
                <a:solidFill>
                  <a:schemeClr val="tx1"/>
                </a:solidFill>
              </a:rPr>
              <a:t>iowait</a:t>
            </a:r>
            <a:r>
              <a:rPr lang="en-US" altLang="zh-Hans" sz="4400" dirty="0">
                <a:solidFill>
                  <a:schemeClr val="tx1"/>
                </a:solidFill>
              </a:rPr>
              <a:t>-</a:t>
            </a:r>
            <a:r>
              <a:rPr lang="zh-CN" altLang="en-US" sz="4400" dirty="0">
                <a:solidFill>
                  <a:schemeClr val="tx1"/>
                </a:solidFill>
              </a:rPr>
              <a:t>占用</a:t>
            </a:r>
            <a:endParaRPr lang="en-US" altLang="zh-Hans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Hans" sz="4400" dirty="0">
                <a:solidFill>
                  <a:schemeClr val="tx1"/>
                </a:solidFill>
              </a:rPr>
              <a:t>Load-</a:t>
            </a:r>
            <a:r>
              <a:rPr lang="zh-CN" altLang="en-US" sz="4400" dirty="0">
                <a:solidFill>
                  <a:schemeClr val="tx1"/>
                </a:solidFill>
              </a:rPr>
              <a:t>饱和度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</a:rPr>
              <a:t>%CPU</a:t>
            </a:r>
            <a:r>
              <a:rPr lang="en-US" altLang="zh-Hans" sz="4400" dirty="0">
                <a:solidFill>
                  <a:schemeClr val="tx1"/>
                </a:solidFill>
              </a:rPr>
              <a:t>&gt;100%?</a:t>
            </a:r>
            <a:r>
              <a:rPr lang="zh-Hans" altLang="en-US" sz="4400" dirty="0">
                <a:solidFill>
                  <a:schemeClr val="tx1"/>
                </a:solidFill>
              </a:rPr>
              <a:t> 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Hans" sz="4400" dirty="0">
                <a:solidFill>
                  <a:schemeClr val="tx1"/>
                </a:solidFill>
              </a:rPr>
              <a:t>Top</a:t>
            </a:r>
            <a:r>
              <a:rPr lang="zh-Hans" altLang="en-US" sz="4400" dirty="0">
                <a:solidFill>
                  <a:schemeClr val="tx1"/>
                </a:solidFill>
              </a:rPr>
              <a:t> </a:t>
            </a:r>
            <a:r>
              <a:rPr lang="en-US" altLang="zh-Hans" sz="4400" dirty="0">
                <a:solidFill>
                  <a:schemeClr val="tx1"/>
                </a:solidFill>
              </a:rPr>
              <a:t>-p</a:t>
            </a:r>
            <a:r>
              <a:rPr lang="zh-Hans" altLang="en-US" sz="4400" dirty="0">
                <a:solidFill>
                  <a:schemeClr val="tx1"/>
                </a:solidFill>
              </a:rPr>
              <a:t>  </a:t>
            </a:r>
            <a:r>
              <a:rPr lang="zh-CN" altLang="en-US" sz="4400" dirty="0">
                <a:solidFill>
                  <a:schemeClr val="tx1"/>
                </a:solidFill>
              </a:rPr>
              <a:t>进程号</a:t>
            </a:r>
            <a:r>
              <a:rPr lang="zh-Hans" altLang="en-US" sz="4400" dirty="0">
                <a:solidFill>
                  <a:schemeClr val="tx1"/>
                </a:solidFill>
              </a:rPr>
              <a:t> </a:t>
            </a:r>
            <a:r>
              <a:rPr lang="en-US" altLang="zh-Hans" sz="4400" dirty="0">
                <a:solidFill>
                  <a:schemeClr val="tx1"/>
                </a:solidFill>
              </a:rPr>
              <a:t>–H</a:t>
            </a:r>
            <a:r>
              <a:rPr lang="zh-Hans" altLang="en-US" sz="4400" dirty="0">
                <a:solidFill>
                  <a:schemeClr val="tx1"/>
                </a:solidFill>
              </a:rPr>
              <a:t> </a:t>
            </a:r>
            <a:r>
              <a:rPr lang="zh-CN" altLang="en-US" sz="4400" dirty="0">
                <a:solidFill>
                  <a:schemeClr val="tx1"/>
                </a:solidFill>
              </a:rPr>
              <a:t>查询线程占用</a:t>
            </a:r>
            <a:endParaRPr lang="en-US" altLang="zh-Hans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</a:rPr>
              <a:t>进程状态</a:t>
            </a:r>
            <a:r>
              <a:rPr lang="en-US" altLang="zh-CN" sz="4400" dirty="0">
                <a:solidFill>
                  <a:schemeClr val="tx1"/>
                </a:solidFill>
              </a:rPr>
              <a:t>R</a:t>
            </a:r>
            <a:r>
              <a:rPr lang="zh-CN" altLang="en-US" sz="4400" dirty="0">
                <a:solidFill>
                  <a:schemeClr val="tx1"/>
                </a:solidFill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</a:rPr>
              <a:t>S</a:t>
            </a:r>
            <a:r>
              <a:rPr lang="zh-CN" altLang="en-US" sz="4400" dirty="0">
                <a:solidFill>
                  <a:schemeClr val="tx1"/>
                </a:solidFill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</a:rPr>
              <a:t>D</a:t>
            </a:r>
            <a:r>
              <a:rPr lang="zh-CN" altLang="en-US" sz="4400" dirty="0">
                <a:solidFill>
                  <a:schemeClr val="tx1"/>
                </a:solidFill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</a:rPr>
              <a:t>T</a:t>
            </a:r>
            <a:r>
              <a:rPr lang="zh-CN" altLang="en-US" sz="4400" dirty="0">
                <a:solidFill>
                  <a:schemeClr val="tx1"/>
                </a:solidFill>
              </a:rPr>
              <a:t>、</a:t>
            </a:r>
            <a:r>
              <a:rPr lang="en-US" altLang="zh-CN" sz="4400" dirty="0">
                <a:solidFill>
                  <a:schemeClr val="tx1"/>
                </a:solidFill>
              </a:rPr>
              <a:t>Z</a:t>
            </a:r>
          </a:p>
          <a:p>
            <a:pPr algn="l" defTabSz="821034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9DB9C98-75EC-5B42-A583-D986290A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64" y="2459099"/>
            <a:ext cx="15426447" cy="46088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8C5076-7AFF-854C-8DF5-023DDE887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797" y="8147981"/>
            <a:ext cx="15584203" cy="353150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294AF9DE-2C57-1343-85A2-9B52D1C76609}"/>
              </a:ext>
            </a:extLst>
          </p:cNvPr>
          <p:cNvSpPr/>
          <p:nvPr/>
        </p:nvSpPr>
        <p:spPr>
          <a:xfrm>
            <a:off x="371264" y="7999077"/>
            <a:ext cx="9148220" cy="1069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EB7209-8652-E546-9568-D7BE2A79BFC4}"/>
              </a:ext>
            </a:extLst>
          </p:cNvPr>
          <p:cNvSpPr/>
          <p:nvPr/>
        </p:nvSpPr>
        <p:spPr>
          <a:xfrm>
            <a:off x="600637" y="8678441"/>
            <a:ext cx="9148220" cy="3285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800" dirty="0" err="1">
                <a:solidFill>
                  <a:schemeClr val="tx1"/>
                </a:solidFill>
              </a:rPr>
              <a:t>ps</a:t>
            </a:r>
            <a:r>
              <a:rPr lang="zh-Hans" altLang="en-US" sz="4800" dirty="0">
                <a:solidFill>
                  <a:schemeClr val="tx1"/>
                </a:solidFill>
              </a:rPr>
              <a:t> </a:t>
            </a:r>
            <a:r>
              <a:rPr lang="en-US" altLang="zh-Hans" sz="4800" dirty="0">
                <a:solidFill>
                  <a:schemeClr val="tx1"/>
                </a:solidFill>
              </a:rPr>
              <a:t>aux</a:t>
            </a:r>
            <a:r>
              <a:rPr lang="zh-Hans" altLang="en-US" sz="4800" dirty="0">
                <a:solidFill>
                  <a:schemeClr val="tx1"/>
                </a:solidFill>
              </a:rPr>
              <a:t>  </a:t>
            </a:r>
            <a:r>
              <a:rPr lang="en-US" altLang="zh-Hans" sz="4800" dirty="0">
                <a:solidFill>
                  <a:schemeClr val="tx1"/>
                </a:solidFill>
              </a:rPr>
              <a:t>H(</a:t>
            </a:r>
            <a:r>
              <a:rPr lang="zh-CN" altLang="en-US" sz="4800" dirty="0">
                <a:solidFill>
                  <a:schemeClr val="tx1"/>
                </a:solidFill>
              </a:rPr>
              <a:t>线程</a:t>
            </a:r>
            <a:r>
              <a:rPr lang="en-US" altLang="zh-CN" sz="4800" dirty="0">
                <a:solidFill>
                  <a:schemeClr val="tx1"/>
                </a:solidFill>
              </a:rPr>
              <a:t>)</a:t>
            </a:r>
            <a:r>
              <a:rPr lang="zh-Hans" altLang="en-US" sz="4800" dirty="0">
                <a:solidFill>
                  <a:schemeClr val="tx1"/>
                </a:solidFill>
              </a:rPr>
              <a:t>  </a:t>
            </a:r>
            <a:r>
              <a:rPr lang="en-US" altLang="zh-Hans" sz="4800" dirty="0">
                <a:solidFill>
                  <a:schemeClr val="tx1"/>
                </a:solidFill>
              </a:rPr>
              <a:t>f(</a:t>
            </a:r>
            <a:r>
              <a:rPr lang="zh-CN" altLang="en-US" sz="4800" dirty="0">
                <a:solidFill>
                  <a:schemeClr val="tx1"/>
                </a:solidFill>
              </a:rPr>
              <a:t>进程数</a:t>
            </a:r>
            <a:r>
              <a:rPr lang="en-US" altLang="zh-Hans" sz="4800" dirty="0">
                <a:solidFill>
                  <a:schemeClr val="tx1"/>
                </a:solidFill>
              </a:rPr>
              <a:t>)</a:t>
            </a:r>
          </a:p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</a:rPr>
              <a:t>借助</a:t>
            </a:r>
            <a:r>
              <a:rPr lang="en-US" altLang="zh-CN" sz="4800" dirty="0">
                <a:solidFill>
                  <a:schemeClr val="tx1"/>
                </a:solidFill>
              </a:rPr>
              <a:t>so</a:t>
            </a:r>
            <a:r>
              <a:rPr lang="en-US" altLang="zh-Hans" sz="4800" dirty="0">
                <a:solidFill>
                  <a:schemeClr val="tx1"/>
                </a:solidFill>
              </a:rPr>
              <a:t>rt</a:t>
            </a:r>
            <a:r>
              <a:rPr lang="zh-CN" altLang="en-US" sz="4800" dirty="0">
                <a:solidFill>
                  <a:schemeClr val="tx1"/>
                </a:solidFill>
              </a:rPr>
              <a:t>找到占用最大</a:t>
            </a:r>
            <a:r>
              <a:rPr lang="zh-Hans" altLang="en-US" sz="4800" dirty="0">
                <a:solidFill>
                  <a:schemeClr val="tx1"/>
                </a:solidFill>
              </a:rPr>
              <a:t> </a:t>
            </a:r>
            <a:endParaRPr lang="en-US" altLang="zh-Hans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内存分析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778637" y="5858589"/>
            <a:ext cx="13790295" cy="25449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 defTabSz="821034">
              <a:lnSpc>
                <a:spcPct val="150000"/>
              </a:lnSpc>
            </a:pPr>
            <a:endParaRPr lang="zh-CN" altLang="en-US" sz="5200"/>
          </a:p>
          <a:p>
            <a:pPr algn="l" defTabSz="821034">
              <a:lnSpc>
                <a:spcPct val="150000"/>
              </a:lnSpc>
            </a:pPr>
            <a:endParaRPr lang="zh-CN" altLang="en-US" sz="5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31" y="2739470"/>
            <a:ext cx="15922573" cy="149107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78637" y="5065217"/>
            <a:ext cx="10256844" cy="280544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 defTabSz="821034">
              <a:lnSpc>
                <a:spcPct val="150000"/>
              </a:lnSpc>
              <a:buSzPct val="75000"/>
            </a:pPr>
            <a:r>
              <a:rPr lang="zh-CN" altLang="en-US" sz="4000" dirty="0">
                <a:solidFill>
                  <a:srgbClr val="00CC00"/>
                </a:solidFill>
              </a:rPr>
              <a:t>刚学车：</a:t>
            </a:r>
            <a:r>
              <a:rPr lang="en-US" altLang="zh-CN" sz="4000" dirty="0">
                <a:solidFill>
                  <a:schemeClr val="tx1"/>
                </a:solidFill>
              </a:rPr>
              <a:t>free=0G,</a:t>
            </a:r>
            <a:r>
              <a:rPr lang="zh-CN" altLang="en-US" sz="4000" dirty="0">
                <a:solidFill>
                  <a:schemeClr val="tx1"/>
                </a:solidFill>
              </a:rPr>
              <a:t> 内存不够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  <a:buSzPct val="75000"/>
            </a:pPr>
            <a:r>
              <a:rPr lang="zh-CN" altLang="en-US" sz="4000" dirty="0">
                <a:solidFill>
                  <a:srgbClr val="00CC00"/>
                </a:solidFill>
              </a:rPr>
              <a:t>实习期：</a:t>
            </a:r>
            <a:r>
              <a:rPr lang="en-US" altLang="zh-CN" sz="4000" dirty="0">
                <a:solidFill>
                  <a:schemeClr val="tx1"/>
                </a:solidFill>
              </a:rPr>
              <a:t>free=44G,</a:t>
            </a:r>
            <a:r>
              <a:rPr lang="zh-CN" altLang="en-US" sz="4000" dirty="0">
                <a:solidFill>
                  <a:schemeClr val="tx1"/>
                </a:solidFill>
              </a:rPr>
              <a:t>内存很充足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  <a:buSzPct val="75000"/>
            </a:pPr>
            <a:r>
              <a:rPr lang="zh-CN" altLang="en-US" sz="4000" dirty="0">
                <a:solidFill>
                  <a:srgbClr val="00CC00"/>
                </a:solidFill>
              </a:rPr>
              <a:t>老司机：</a:t>
            </a:r>
            <a:r>
              <a:rPr lang="en-US" altLang="zh-CN" sz="4000" dirty="0">
                <a:solidFill>
                  <a:schemeClr val="tx1"/>
                </a:solidFill>
              </a:rPr>
              <a:t>cache</a:t>
            </a:r>
            <a:r>
              <a:rPr lang="zh-CN" altLang="en-US" sz="4000" dirty="0">
                <a:solidFill>
                  <a:schemeClr val="tx1"/>
                </a:solidFill>
              </a:rPr>
              <a:t>被谁占用，命中率如何</a:t>
            </a:r>
            <a:endParaRPr lang="en-US" altLang="zh-CN" sz="4000" dirty="0">
              <a:solidFill>
                <a:srgbClr val="00CC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BA946C-9B30-6D48-97B0-1AB9493D9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30" y="4166114"/>
            <a:ext cx="15922574" cy="4466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CE6F10-5059-2B45-8D1F-F3D8FB824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58" y="7870664"/>
            <a:ext cx="15328588" cy="394163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5D4CF73-8DCB-9A42-8ED8-64A34DF00EA5}"/>
              </a:ext>
            </a:extLst>
          </p:cNvPr>
          <p:cNvSpPr/>
          <p:nvPr/>
        </p:nvSpPr>
        <p:spPr>
          <a:xfrm>
            <a:off x="12807312" y="5716976"/>
            <a:ext cx="10313946" cy="183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VIRT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en-US" altLang="zh-Hans" sz="4000" dirty="0">
                <a:solidFill>
                  <a:schemeClr val="tx1"/>
                </a:solidFill>
              </a:rPr>
              <a:t>RES</a:t>
            </a:r>
            <a:r>
              <a:rPr lang="zh-CN" altLang="en-US" sz="4000" dirty="0">
                <a:solidFill>
                  <a:schemeClr val="tx1"/>
                </a:solidFill>
              </a:rPr>
              <a:t>分别是啥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Top</a:t>
            </a:r>
            <a:r>
              <a:rPr lang="en-US" altLang="zh-Hans" sz="4000" dirty="0">
                <a:solidFill>
                  <a:schemeClr val="tx1"/>
                </a:solidFill>
              </a:rPr>
              <a:t>-&gt;</a:t>
            </a:r>
            <a:r>
              <a:rPr lang="zh-CN" altLang="en-US" sz="4000" dirty="0">
                <a:solidFill>
                  <a:schemeClr val="tx1"/>
                </a:solidFill>
              </a:rPr>
              <a:t>按</a:t>
            </a:r>
            <a:r>
              <a:rPr lang="en-US" altLang="zh-CN" sz="4000" dirty="0">
                <a:solidFill>
                  <a:schemeClr val="tx1"/>
                </a:solidFill>
              </a:rPr>
              <a:t>f</a:t>
            </a:r>
            <a:r>
              <a:rPr lang="zh-CN" altLang="en-US" sz="4000" dirty="0">
                <a:solidFill>
                  <a:schemeClr val="tx1"/>
                </a:solidFill>
              </a:rPr>
              <a:t>选择</a:t>
            </a:r>
            <a:r>
              <a:rPr lang="en-US" altLang="zh-CN" sz="4000" dirty="0">
                <a:solidFill>
                  <a:schemeClr val="tx1"/>
                </a:solidFill>
              </a:rPr>
              <a:t>swap</a:t>
            </a:r>
            <a:r>
              <a:rPr lang="en-US" altLang="zh-Hans" sz="4000" dirty="0">
                <a:solidFill>
                  <a:schemeClr val="tx1"/>
                </a:solidFill>
              </a:rPr>
              <a:t>-&gt;</a:t>
            </a:r>
            <a:r>
              <a:rPr lang="zh-CN" altLang="en-US" sz="4000" dirty="0">
                <a:solidFill>
                  <a:schemeClr val="tx1"/>
                </a:solidFill>
              </a:rPr>
              <a:t>按</a:t>
            </a:r>
            <a:r>
              <a:rPr lang="en-US" altLang="zh-CN" sz="4000" dirty="0">
                <a:solidFill>
                  <a:schemeClr val="tx1"/>
                </a:solidFill>
              </a:rPr>
              <a:t>O</a:t>
            </a:r>
            <a:r>
              <a:rPr lang="zh-CN" altLang="en-US" sz="4000" dirty="0">
                <a:solidFill>
                  <a:schemeClr val="tx1"/>
                </a:solidFill>
              </a:rPr>
              <a:t>选择</a:t>
            </a:r>
            <a:r>
              <a:rPr lang="en-US" altLang="zh-CN" sz="4000" dirty="0">
                <a:solidFill>
                  <a:schemeClr val="tx1"/>
                </a:solidFill>
              </a:rPr>
              <a:t>swap</a:t>
            </a:r>
            <a:r>
              <a:rPr lang="zh-CN" altLang="en-US" sz="4000" dirty="0">
                <a:solidFill>
                  <a:schemeClr val="tx1"/>
                </a:solidFill>
              </a:rPr>
              <a:t>排序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3A8889-3D84-2142-B893-FCED8158D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042" y="11903042"/>
            <a:ext cx="13470465" cy="181295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7214C46-85F2-9247-85EC-8E111550EC05}"/>
              </a:ext>
            </a:extLst>
          </p:cNvPr>
          <p:cNvSpPr/>
          <p:nvPr/>
        </p:nvSpPr>
        <p:spPr>
          <a:xfrm>
            <a:off x="628375" y="10613951"/>
            <a:ext cx="10313946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 err="1">
                <a:solidFill>
                  <a:schemeClr val="tx1"/>
                </a:solidFill>
              </a:rPr>
              <a:t>Vmstat</a:t>
            </a:r>
            <a:r>
              <a:rPr lang="zh-CN" altLang="en-US" sz="4000" dirty="0">
                <a:solidFill>
                  <a:schemeClr val="tx1"/>
                </a:solidFill>
              </a:rPr>
              <a:t>查看</a:t>
            </a:r>
            <a:r>
              <a:rPr lang="en-US" altLang="zh-CN" sz="4000" dirty="0">
                <a:solidFill>
                  <a:schemeClr val="tx1"/>
                </a:solidFill>
              </a:rPr>
              <a:t>s</a:t>
            </a:r>
            <a:r>
              <a:rPr lang="en-US" altLang="zh-Hans" sz="4000" dirty="0">
                <a:solidFill>
                  <a:schemeClr val="tx1"/>
                </a:solidFill>
              </a:rPr>
              <a:t>wap</a:t>
            </a:r>
            <a:r>
              <a:rPr lang="zh-CN" altLang="en-US" sz="4000" dirty="0">
                <a:solidFill>
                  <a:schemeClr val="tx1"/>
                </a:solidFill>
              </a:rPr>
              <a:t>速率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3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4BA7B-6700-F14C-8F78-AE12D80E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简化的页表</a:t>
            </a:r>
            <a:r>
              <a:rPr kumimoji="1" lang="en-US" altLang="zh-CN" dirty="0"/>
              <a:t>/</a:t>
            </a:r>
            <a:r>
              <a:rPr kumimoji="1" lang="zh-CN" altLang="en-US" dirty="0"/>
              <a:t>虚拟内存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F6726B-90CB-244D-9C62-746C5141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3" y="2903235"/>
            <a:ext cx="12782468" cy="976773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7C9CBAA-B8CA-8445-A3B6-D88137ABF467}"/>
              </a:ext>
            </a:extLst>
          </p:cNvPr>
          <p:cNvSpPr/>
          <p:nvPr/>
        </p:nvSpPr>
        <p:spPr>
          <a:xfrm>
            <a:off x="14386922" y="1720441"/>
            <a:ext cx="9148220" cy="5523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 err="1">
                <a:solidFill>
                  <a:schemeClr val="tx1"/>
                </a:solidFill>
              </a:rPr>
              <a:t>vm.overcommit_memory</a:t>
            </a:r>
            <a:r>
              <a:rPr lang="zh-Hans" altLang="en-US" sz="4000" dirty="0">
                <a:solidFill>
                  <a:schemeClr val="tx1"/>
                </a:solidFill>
              </a:rPr>
              <a:t>：</a:t>
            </a:r>
            <a:endParaRPr lang="en-US" altLang="zh-Hans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0</a:t>
            </a:r>
            <a:r>
              <a:rPr lang="zh-Hans" altLang="en-US" sz="4000" dirty="0">
                <a:solidFill>
                  <a:schemeClr val="tx1"/>
                </a:solidFill>
              </a:rPr>
              <a:t>： </a:t>
            </a:r>
            <a:r>
              <a:rPr lang="zh-CN" altLang="en-US" sz="4000" dirty="0">
                <a:solidFill>
                  <a:schemeClr val="tx1"/>
                </a:solidFill>
              </a:rPr>
              <a:t>不能超过剩余物理内存</a:t>
            </a:r>
            <a:endParaRPr lang="en-US" altLang="zh-Hans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1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en-US" altLang="zh-Hans" sz="4000" dirty="0">
                <a:solidFill>
                  <a:schemeClr val="tx1"/>
                </a:solidFill>
              </a:rPr>
              <a:t>:</a:t>
            </a:r>
            <a:r>
              <a:rPr lang="zh-Hans" altLang="en-US" sz="4000" dirty="0">
                <a:solidFill>
                  <a:schemeClr val="tx1"/>
                </a:solidFill>
              </a:rPr>
              <a:t>   </a:t>
            </a:r>
            <a:r>
              <a:rPr lang="zh-CN" altLang="en-US" sz="4000" dirty="0">
                <a:solidFill>
                  <a:schemeClr val="tx1"/>
                </a:solidFill>
              </a:rPr>
              <a:t>不做检查，直到发生</a:t>
            </a:r>
            <a:r>
              <a:rPr lang="en-US" altLang="zh-CN" sz="4000" dirty="0">
                <a:solidFill>
                  <a:schemeClr val="tx1"/>
                </a:solidFill>
              </a:rPr>
              <a:t>OOM</a:t>
            </a:r>
            <a:endParaRPr lang="en-US" altLang="zh-Hans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2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en-US" altLang="zh-Hans" sz="4000" dirty="0">
                <a:solidFill>
                  <a:schemeClr val="tx1"/>
                </a:solidFill>
              </a:rPr>
              <a:t>:</a:t>
            </a:r>
            <a:r>
              <a:rPr lang="zh-Hans" altLang="en-US" sz="4000" dirty="0">
                <a:solidFill>
                  <a:schemeClr val="tx1"/>
                </a:solidFill>
              </a:rPr>
              <a:t>   </a:t>
            </a:r>
            <a:r>
              <a:rPr lang="en-US" altLang="zh-Hans" sz="4000" dirty="0">
                <a:solidFill>
                  <a:schemeClr val="tx1"/>
                </a:solidFill>
              </a:rPr>
              <a:t>RAM * </a:t>
            </a:r>
            <a:r>
              <a:rPr lang="en-US" altLang="zh-Hans" sz="4000" dirty="0" err="1">
                <a:solidFill>
                  <a:schemeClr val="tx1"/>
                </a:solidFill>
              </a:rPr>
              <a:t>vm.overcommit_ratio</a:t>
            </a:r>
            <a:r>
              <a:rPr lang="en-US" altLang="zh-Hans" sz="4000" dirty="0">
                <a:solidFill>
                  <a:schemeClr val="tx1"/>
                </a:solidFill>
              </a:rPr>
              <a:t> + Swap</a:t>
            </a:r>
          </a:p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rgbClr val="00D67F"/>
                </a:solidFill>
              </a:rPr>
              <a:t>允许</a:t>
            </a:r>
            <a:r>
              <a:rPr lang="en-US" altLang="zh-CN" sz="4000" dirty="0">
                <a:solidFill>
                  <a:srgbClr val="00D67F"/>
                </a:solidFill>
              </a:rPr>
              <a:t>o</a:t>
            </a:r>
            <a:r>
              <a:rPr lang="en-US" altLang="zh-Hans" sz="4000" dirty="0">
                <a:solidFill>
                  <a:srgbClr val="00D67F"/>
                </a:solidFill>
              </a:rPr>
              <a:t>vercommit</a:t>
            </a:r>
            <a:r>
              <a:rPr lang="zh-CN" altLang="en-US" sz="4000" dirty="0">
                <a:solidFill>
                  <a:srgbClr val="00D67F"/>
                </a:solidFill>
              </a:rPr>
              <a:t>可以提高内存利用率</a:t>
            </a:r>
            <a:r>
              <a:rPr lang="en-US" altLang="zh-Hans" sz="4000" dirty="0">
                <a:solidFill>
                  <a:srgbClr val="00D67F"/>
                </a:solidFill>
              </a:rPr>
              <a:t> </a:t>
            </a:r>
            <a:endParaRPr lang="en-US" altLang="zh-CN" sz="4000" dirty="0">
              <a:solidFill>
                <a:srgbClr val="00D67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D831BA-0629-1E4E-BA13-852C33CDF279}"/>
              </a:ext>
            </a:extLst>
          </p:cNvPr>
          <p:cNvSpPr/>
          <p:nvPr/>
        </p:nvSpPr>
        <p:spPr>
          <a:xfrm>
            <a:off x="14386922" y="9162737"/>
            <a:ext cx="9148220" cy="2004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</a:rPr>
              <a:t>高实时场景下，避免缺页中断（及</a:t>
            </a:r>
            <a:r>
              <a:rPr lang="en-US" altLang="zh-CN" sz="4400" dirty="0">
                <a:solidFill>
                  <a:schemeClr val="tx1"/>
                </a:solidFill>
              </a:rPr>
              <a:t>c</a:t>
            </a:r>
            <a:r>
              <a:rPr lang="en-US" altLang="zh-Hans" sz="4400" dirty="0">
                <a:solidFill>
                  <a:schemeClr val="tx1"/>
                </a:solidFill>
              </a:rPr>
              <a:t>ache</a:t>
            </a:r>
            <a:r>
              <a:rPr lang="zh-CN" altLang="en-US" sz="4400" dirty="0">
                <a:solidFill>
                  <a:schemeClr val="tx1"/>
                </a:solidFill>
              </a:rPr>
              <a:t>淘汰），</a:t>
            </a:r>
            <a:r>
              <a:rPr lang="en-US" altLang="zh-CN" sz="4400" dirty="0" err="1">
                <a:solidFill>
                  <a:schemeClr val="tx1"/>
                </a:solidFill>
              </a:rPr>
              <a:t>jvm</a:t>
            </a:r>
            <a:r>
              <a:rPr lang="zh-CN" altLang="en-US" sz="4400" dirty="0">
                <a:solidFill>
                  <a:schemeClr val="tx1"/>
                </a:solidFill>
              </a:rPr>
              <a:t>可设置</a:t>
            </a:r>
            <a:endParaRPr lang="en-US" altLang="zh-CN" sz="44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5559B5-43A6-E24C-A73C-768985ADD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6922" y="11166747"/>
            <a:ext cx="6443803" cy="8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9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E81C-2B3D-FE40-A7FD-A362E1B8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磁盘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10FE85-1CDE-D844-A927-26098562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71" y="2459099"/>
            <a:ext cx="14830820" cy="25570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E07AF7-1689-2A49-9FFA-37A5B95D7BD8}"/>
              </a:ext>
            </a:extLst>
          </p:cNvPr>
          <p:cNvSpPr/>
          <p:nvPr/>
        </p:nvSpPr>
        <p:spPr>
          <a:xfrm>
            <a:off x="15144691" y="1541294"/>
            <a:ext cx="9801240" cy="2753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 err="1">
                <a:solidFill>
                  <a:schemeClr val="tx1"/>
                </a:solidFill>
              </a:rPr>
              <a:t>Util</a:t>
            </a:r>
            <a:r>
              <a:rPr lang="zh-CN" altLang="en-US" sz="4000" dirty="0">
                <a:solidFill>
                  <a:schemeClr val="tx1"/>
                </a:solidFill>
              </a:rPr>
              <a:t>使用率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Aw</a:t>
            </a:r>
            <a:r>
              <a:rPr lang="en-US" altLang="zh-Hans" sz="4000" dirty="0">
                <a:solidFill>
                  <a:schemeClr val="tx1"/>
                </a:solidFill>
              </a:rPr>
              <a:t>ait/</a:t>
            </a:r>
            <a:r>
              <a:rPr lang="en-US" altLang="zh-Hans" sz="4000" dirty="0" err="1">
                <a:solidFill>
                  <a:schemeClr val="tx1"/>
                </a:solidFill>
              </a:rPr>
              <a:t>avgqu-sz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zh-CN" altLang="en-US" sz="4000" dirty="0">
                <a:solidFill>
                  <a:schemeClr val="tx1"/>
                </a:solidFill>
              </a:rPr>
              <a:t>排队时间</a:t>
            </a:r>
            <a:r>
              <a:rPr lang="en-US" altLang="zh-CN" sz="4000" dirty="0">
                <a:solidFill>
                  <a:schemeClr val="tx1"/>
                </a:solidFill>
              </a:rPr>
              <a:t>/</a:t>
            </a:r>
            <a:r>
              <a:rPr lang="zh-CN" altLang="en-US" sz="4000" dirty="0">
                <a:solidFill>
                  <a:schemeClr val="tx1"/>
                </a:solidFill>
              </a:rPr>
              <a:t>队列长度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r/s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Hans" sz="4000" dirty="0" err="1">
                <a:solidFill>
                  <a:schemeClr val="tx1"/>
                </a:solidFill>
              </a:rPr>
              <a:t>rKB</a:t>
            </a:r>
            <a:r>
              <a:rPr lang="en-US" altLang="zh-Hans" sz="4000" dirty="0">
                <a:solidFill>
                  <a:schemeClr val="tx1"/>
                </a:solidFill>
              </a:rPr>
              <a:t>/s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zh-CN" altLang="en-US" sz="4000" dirty="0">
                <a:solidFill>
                  <a:schemeClr val="tx1"/>
                </a:solidFill>
              </a:rPr>
              <a:t>读次数</a:t>
            </a:r>
            <a:r>
              <a:rPr lang="zh-Hans" altLang="en-US" sz="4000" dirty="0">
                <a:solidFill>
                  <a:schemeClr val="tx1"/>
                </a:solidFill>
              </a:rPr>
              <a:t>  </a:t>
            </a:r>
            <a:r>
              <a:rPr lang="zh-CN" altLang="en-US" sz="4000" dirty="0">
                <a:solidFill>
                  <a:schemeClr val="tx1"/>
                </a:solidFill>
              </a:rPr>
              <a:t>读速度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D08F99-904D-7F4B-8D64-1B835D1B9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71" y="5770797"/>
            <a:ext cx="14830820" cy="30231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81F2CA-DE38-8340-A751-0B7674D2B372}"/>
              </a:ext>
            </a:extLst>
          </p:cNvPr>
          <p:cNvSpPr/>
          <p:nvPr/>
        </p:nvSpPr>
        <p:spPr>
          <a:xfrm>
            <a:off x="15432074" y="6608717"/>
            <a:ext cx="9801240" cy="183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 err="1">
                <a:solidFill>
                  <a:schemeClr val="tx1"/>
                </a:solidFill>
              </a:rPr>
              <a:t>Iotop</a:t>
            </a:r>
            <a:r>
              <a:rPr lang="zh-CN" altLang="en-US" sz="4000" dirty="0">
                <a:solidFill>
                  <a:schemeClr val="tx1"/>
                </a:solidFill>
              </a:rPr>
              <a:t>找出谁在占用磁盘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</a:rPr>
              <a:t>默认显示线程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en-US" altLang="zh-Hans" sz="4000" dirty="0">
                <a:solidFill>
                  <a:schemeClr val="tx1"/>
                </a:solidFill>
              </a:rPr>
              <a:t>–P</a:t>
            </a:r>
            <a:r>
              <a:rPr lang="zh-CN" altLang="en-US" sz="4000" dirty="0">
                <a:solidFill>
                  <a:schemeClr val="tx1"/>
                </a:solidFill>
              </a:rPr>
              <a:t>显示进程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4996B2-7C1C-F04D-8D3A-0DBC1AF7D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71" y="11557196"/>
            <a:ext cx="23991180" cy="17669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28C6C36-B648-874E-9B6C-7924971798B1}"/>
              </a:ext>
            </a:extLst>
          </p:cNvPr>
          <p:cNvSpPr/>
          <p:nvPr/>
        </p:nvSpPr>
        <p:spPr>
          <a:xfrm>
            <a:off x="562188" y="10342348"/>
            <a:ext cx="9801240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 err="1">
                <a:solidFill>
                  <a:schemeClr val="tx1"/>
                </a:solidFill>
              </a:rPr>
              <a:t>Lsof+diff</a:t>
            </a:r>
            <a:r>
              <a:rPr lang="en-US" altLang="zh-Hans" sz="4000" dirty="0">
                <a:solidFill>
                  <a:schemeClr val="tx1"/>
                </a:solidFill>
              </a:rPr>
              <a:t> </a:t>
            </a:r>
            <a:r>
              <a:rPr lang="zh-CN" altLang="en-US" sz="4000" dirty="0">
                <a:solidFill>
                  <a:schemeClr val="tx1"/>
                </a:solidFill>
              </a:rPr>
              <a:t>找出哪个文件被读写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3FAF58-B681-B14A-B84E-F771CFCBA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013" y="9462151"/>
            <a:ext cx="16297038" cy="14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1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E81C-2B3D-FE40-A7FD-A362E1B8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网络</a:t>
            </a:r>
            <a:r>
              <a:rPr kumimoji="1" lang="en-US" altLang="zh-CN" dirty="0"/>
              <a:t>IO</a:t>
            </a:r>
            <a:r>
              <a:rPr kumimoji="1" lang="zh-CN" altLang="en-US" dirty="0"/>
              <a:t>分析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FE07AF7-1689-2A49-9FFA-37A5B95D7BD8}"/>
              </a:ext>
            </a:extLst>
          </p:cNvPr>
          <p:cNvSpPr/>
          <p:nvPr/>
        </p:nvSpPr>
        <p:spPr>
          <a:xfrm>
            <a:off x="14102412" y="6008662"/>
            <a:ext cx="9801240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CN" sz="4000" dirty="0" err="1">
                <a:solidFill>
                  <a:schemeClr val="tx1"/>
                </a:solidFill>
              </a:rPr>
              <a:t>If</a:t>
            </a:r>
            <a:r>
              <a:rPr lang="en-US" altLang="zh-Hans" sz="4000" dirty="0" err="1">
                <a:solidFill>
                  <a:schemeClr val="tx1"/>
                </a:solidFill>
              </a:rPr>
              <a:t>top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zh-CN" altLang="en-US" sz="4000" dirty="0">
                <a:solidFill>
                  <a:schemeClr val="tx1"/>
                </a:solidFill>
              </a:rPr>
              <a:t>显示整体网速</a:t>
            </a:r>
            <a:r>
              <a:rPr lang="en-US" altLang="zh-CN" sz="4000" dirty="0">
                <a:solidFill>
                  <a:schemeClr val="tx1"/>
                </a:solidFill>
              </a:rPr>
              <a:t>/</a:t>
            </a:r>
            <a:r>
              <a:rPr lang="zh-CN" altLang="en-US" sz="4000" dirty="0">
                <a:solidFill>
                  <a:schemeClr val="tx1"/>
                </a:solidFill>
              </a:rPr>
              <a:t>每个连接的网速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81F2CA-DE38-8340-A751-0B7674D2B372}"/>
              </a:ext>
            </a:extLst>
          </p:cNvPr>
          <p:cNvSpPr/>
          <p:nvPr/>
        </p:nvSpPr>
        <p:spPr>
          <a:xfrm>
            <a:off x="14582760" y="2627085"/>
            <a:ext cx="9801240" cy="183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Ping</a:t>
            </a:r>
            <a:r>
              <a:rPr lang="zh-CN" altLang="en-US" sz="4000" dirty="0">
                <a:solidFill>
                  <a:schemeClr val="tx1"/>
                </a:solidFill>
              </a:rPr>
              <a:t>查看网络延时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-f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–c</a:t>
            </a:r>
            <a:r>
              <a:rPr lang="zh-CN" altLang="en-US" sz="4000" dirty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10000</a:t>
            </a:r>
            <a:r>
              <a:rPr lang="zh-CN" altLang="en-US" sz="4000" dirty="0">
                <a:solidFill>
                  <a:schemeClr val="tx1"/>
                </a:solidFill>
              </a:rPr>
              <a:t> 查看丢包率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F17924-0E2B-4640-A0EF-C71EA21B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1" y="5620249"/>
            <a:ext cx="13588827" cy="28571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4ABE56-AB3F-154F-A72B-5222D4FF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1" y="2715231"/>
            <a:ext cx="13833071" cy="26488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355F5F-BF16-D340-AF7A-644C55290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41" y="8733519"/>
            <a:ext cx="11643985" cy="256688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2BCD377-ADBA-A044-8BFB-B72BB5131429}"/>
              </a:ext>
            </a:extLst>
          </p:cNvPr>
          <p:cNvSpPr/>
          <p:nvPr/>
        </p:nvSpPr>
        <p:spPr>
          <a:xfrm>
            <a:off x="13157532" y="9336621"/>
            <a:ext cx="9801240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CN" sz="4000" dirty="0" err="1">
                <a:solidFill>
                  <a:schemeClr val="tx1"/>
                </a:solidFill>
              </a:rPr>
              <a:t>Net</a:t>
            </a:r>
            <a:r>
              <a:rPr lang="en-US" altLang="zh-Hans" sz="4000" dirty="0" err="1">
                <a:solidFill>
                  <a:schemeClr val="tx1"/>
                </a:solidFill>
              </a:rPr>
              <a:t>hogs</a:t>
            </a:r>
            <a:r>
              <a:rPr lang="zh-CN" altLang="en-US" sz="4000" dirty="0">
                <a:solidFill>
                  <a:schemeClr val="tx1"/>
                </a:solidFill>
              </a:rPr>
              <a:t>找出占用网速的程序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3BBCDE-6FE0-7C4E-89AA-5C5F0E878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340" y="11915502"/>
            <a:ext cx="12308193" cy="127798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5070CCB-5049-704C-BCE2-2D82C7877CBD}"/>
              </a:ext>
            </a:extLst>
          </p:cNvPr>
          <p:cNvSpPr/>
          <p:nvPr/>
        </p:nvSpPr>
        <p:spPr>
          <a:xfrm>
            <a:off x="12896275" y="11462076"/>
            <a:ext cx="9801240" cy="183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Netstat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en-US" altLang="zh-Hans" sz="4000" dirty="0">
                <a:solidFill>
                  <a:schemeClr val="tx1"/>
                </a:solidFill>
              </a:rPr>
              <a:t>–</a:t>
            </a:r>
            <a:r>
              <a:rPr lang="en-US" altLang="zh-Hans" sz="4000" dirty="0" err="1">
                <a:solidFill>
                  <a:schemeClr val="tx1"/>
                </a:solidFill>
              </a:rPr>
              <a:t>apn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zh-CN" altLang="en-US" sz="4000" dirty="0">
                <a:solidFill>
                  <a:schemeClr val="tx1"/>
                </a:solidFill>
              </a:rPr>
              <a:t>查看</a:t>
            </a:r>
            <a:r>
              <a:rPr lang="en-US" altLang="zh-CN" sz="4000" dirty="0" err="1">
                <a:solidFill>
                  <a:schemeClr val="tx1"/>
                </a:solidFill>
              </a:rPr>
              <a:t>t</a:t>
            </a:r>
            <a:r>
              <a:rPr lang="en-US" altLang="zh-Hans" sz="4000" dirty="0" err="1">
                <a:solidFill>
                  <a:schemeClr val="tx1"/>
                </a:solidFill>
              </a:rPr>
              <a:t>cp</a:t>
            </a:r>
            <a:r>
              <a:rPr lang="en-US" altLang="zh-Hans" sz="4000" dirty="0">
                <a:solidFill>
                  <a:schemeClr val="tx1"/>
                </a:solidFill>
              </a:rPr>
              <a:t>/</a:t>
            </a:r>
            <a:r>
              <a:rPr lang="en-US" altLang="zh-Hans" sz="4000" dirty="0" err="1">
                <a:solidFill>
                  <a:schemeClr val="tx1"/>
                </a:solidFill>
              </a:rPr>
              <a:t>udp</a:t>
            </a:r>
            <a:r>
              <a:rPr lang="zh-CN" altLang="en-US" sz="4000" dirty="0">
                <a:solidFill>
                  <a:schemeClr val="tx1"/>
                </a:solidFill>
              </a:rPr>
              <a:t>连接，及端口占用情况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54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E81C-2B3D-FE40-A7FD-A362E1B8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历史数据查询</a:t>
            </a:r>
            <a:r>
              <a:rPr kumimoji="1" lang="en-US" altLang="zh-CN" dirty="0"/>
              <a:t>-</a:t>
            </a:r>
            <a:r>
              <a:rPr kumimoji="1" lang="en-US" altLang="zh-Hans" dirty="0"/>
              <a:t>falcon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3465257-9473-6F41-B8CC-587FA5C5272C}"/>
              </a:ext>
            </a:extLst>
          </p:cNvPr>
          <p:cNvSpPr/>
          <p:nvPr/>
        </p:nvSpPr>
        <p:spPr>
          <a:xfrm>
            <a:off x="13816622" y="3112242"/>
            <a:ext cx="746230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http://uic.lianjia.com/</a:t>
            </a:r>
            <a:endParaRPr lang="en-US" altLang="zh-CN" dirty="0"/>
          </a:p>
          <a:p>
            <a:r>
              <a:rPr lang="zh-CN" altLang="en-US" dirty="0"/>
              <a:t>可查看监控图，设置报警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0CF976-E0EC-BA40-8100-A7DDF9BC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531" y="2797266"/>
            <a:ext cx="10126799" cy="604766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40C437C-4B1E-7744-BA26-7841D84D88CD}"/>
              </a:ext>
            </a:extLst>
          </p:cNvPr>
          <p:cNvSpPr/>
          <p:nvPr/>
        </p:nvSpPr>
        <p:spPr>
          <a:xfrm>
            <a:off x="7720622" y="10457638"/>
            <a:ext cx="12192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W</a:t>
            </a:r>
            <a:r>
              <a:rPr lang="en-US" altLang="zh-Hans" dirty="0"/>
              <a:t>iki</a:t>
            </a:r>
            <a:r>
              <a:rPr lang="zh-CN" altLang="en-US" dirty="0"/>
              <a:t>说明：</a:t>
            </a:r>
            <a:r>
              <a:rPr lang="en-US" altLang="zh-CN" dirty="0"/>
              <a:t> </a:t>
            </a:r>
            <a:r>
              <a:rPr lang="en-US" altLang="zh-CN" dirty="0">
                <a:hlinkClick r:id="rId4"/>
              </a:rPr>
              <a:t>http://wiki.lianjia.com/pages/viewpage.action?pageId=8146307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01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目录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911207" y="2624652"/>
            <a:ext cx="20561587" cy="9361401"/>
          </a:xfrm>
        </p:spPr>
        <p:txBody>
          <a:bodyPr>
            <a:normAutofit fontScale="62500" lnSpcReduction="20000"/>
          </a:bodyPr>
          <a:lstStyle/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系统性能指标和观测方法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FF000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常用命令及平台</a:t>
            </a: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-</a:t>
            </a: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分析系统负载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FFC000"/>
                </a:solidFill>
                <a:sym typeface="+mn-ea"/>
              </a:rPr>
              <a:t>动态追踪</a:t>
            </a:r>
            <a:r>
              <a:rPr lang="en-US" altLang="zh-CN" sz="7700" dirty="0">
                <a:solidFill>
                  <a:srgbClr val="FFC000"/>
                </a:solidFill>
                <a:sym typeface="+mn-ea"/>
              </a:rPr>
              <a:t>-</a:t>
            </a:r>
            <a:r>
              <a:rPr lang="zh-CN" altLang="en-US" sz="7700" dirty="0">
                <a:solidFill>
                  <a:srgbClr val="FFC000"/>
                </a:solidFill>
                <a:sym typeface="+mn-ea"/>
              </a:rPr>
              <a:t>了解程序在做什么</a:t>
            </a:r>
            <a:endParaRPr lang="en-US" altLang="zh-CN" sz="7700" dirty="0">
              <a:solidFill>
                <a:srgbClr val="FFC00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实战案例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Q&amp;A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92D050"/>
              </a:solidFill>
              <a:sym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92D050"/>
              </a:solidFill>
              <a:sym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0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动态追踪定义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79881" y="3010467"/>
            <a:ext cx="22733635" cy="257570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 eaLnBrk="1" hangingPunct="1"/>
            <a:r>
              <a:rPr lang="zh-CN" altLang="en-US" sz="5400" dirty="0"/>
              <a:t>无需修改程序源代码，活体分析</a:t>
            </a:r>
            <a:endParaRPr lang="en-US" altLang="zh-CN" sz="5200" dirty="0"/>
          </a:p>
          <a:p>
            <a:pPr algn="l" eaLnBrk="1" hangingPunct="1"/>
            <a:r>
              <a:rPr lang="zh-CN" altLang="en-US" sz="5200" dirty="0"/>
              <a:t>可实时跟踪程序状态，用于统计及分析</a:t>
            </a:r>
            <a:endParaRPr lang="en-US" altLang="zh-CN" sz="5200" dirty="0"/>
          </a:p>
          <a:p>
            <a:pPr algn="l" eaLnBrk="1" hangingPunct="1"/>
            <a:r>
              <a:rPr lang="zh-CN" altLang="en-US" sz="5200" dirty="0"/>
              <a:t>可以动态注入探针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BB6ECF-A430-CF46-A564-D66D91D7A0C1}"/>
              </a:ext>
            </a:extLst>
          </p:cNvPr>
          <p:cNvSpPr txBox="1"/>
          <p:nvPr/>
        </p:nvSpPr>
        <p:spPr>
          <a:xfrm>
            <a:off x="1340395" y="9606240"/>
            <a:ext cx="22733635" cy="97526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 eaLnBrk="1" hangingPunct="1"/>
            <a:r>
              <a:rPr lang="zh-CN" altLang="en-US" sz="5400" dirty="0"/>
              <a:t>本章主要介绍通用工具，及</a:t>
            </a:r>
            <a:r>
              <a:rPr lang="en-US" altLang="zh-CN" sz="5400" dirty="0"/>
              <a:t>java</a:t>
            </a:r>
            <a:r>
              <a:rPr lang="zh-CN" altLang="en-US" sz="5400" dirty="0"/>
              <a:t>相关工具</a:t>
            </a:r>
            <a:endParaRPr lang="zh-CN" altLang="en-US" sz="5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关于我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837835" y="3694568"/>
            <a:ext cx="18712349" cy="7815262"/>
          </a:xfrm>
        </p:spPr>
        <p:txBody>
          <a:bodyPr>
            <a:norm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Hans" sz="4400" dirty="0"/>
              <a:t>13</a:t>
            </a:r>
            <a:r>
              <a:rPr lang="zh-CN" altLang="en-US" sz="4400" dirty="0"/>
              <a:t>年浙大软件工程毕业</a:t>
            </a:r>
            <a:endParaRPr lang="en-US" altLang="zh-CN" sz="44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400" dirty="0"/>
              <a:t>1</a:t>
            </a:r>
            <a:r>
              <a:rPr lang="en-US" altLang="zh-Hans" sz="4400" dirty="0"/>
              <a:t>3-14</a:t>
            </a:r>
            <a:r>
              <a:rPr lang="zh-CN" altLang="en-US" sz="4400" dirty="0"/>
              <a:t>年</a:t>
            </a:r>
            <a:r>
              <a:rPr lang="zh-Hans" altLang="en-US" sz="4400" dirty="0"/>
              <a:t> </a:t>
            </a:r>
            <a:r>
              <a:rPr lang="zh-CN" altLang="en-US" sz="4400" dirty="0"/>
              <a:t>百度商业平台部</a:t>
            </a:r>
            <a:r>
              <a:rPr lang="en-US" altLang="zh-Hans" sz="4400" dirty="0"/>
              <a:t>-</a:t>
            </a:r>
            <a:r>
              <a:rPr lang="zh-CN" altLang="en-US" sz="4400" dirty="0"/>
              <a:t>风控平台研发</a:t>
            </a:r>
            <a:endParaRPr lang="en-US" altLang="zh-CN" sz="44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4400" dirty="0"/>
              <a:t>15</a:t>
            </a:r>
            <a:r>
              <a:rPr lang="zh-CN" altLang="en-US" sz="4400" dirty="0"/>
              <a:t>年至今</a:t>
            </a:r>
            <a:r>
              <a:rPr lang="zh-Hans" altLang="en-US" sz="4400" dirty="0"/>
              <a:t> </a:t>
            </a:r>
            <a:r>
              <a:rPr lang="zh-CN" altLang="en-US" sz="4400" dirty="0"/>
              <a:t>链家大数据集群及基础引擎建设</a:t>
            </a:r>
            <a:endParaRPr lang="en-US" altLang="zh-CN" sz="44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zh-CN" altLang="en-US" sz="44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/>
              <a:t>专注于</a:t>
            </a:r>
            <a:r>
              <a:rPr lang="en-US" altLang="zh-CN" sz="4400" dirty="0" err="1"/>
              <a:t>hadoop</a:t>
            </a:r>
            <a:r>
              <a:rPr lang="zh-CN" altLang="en-US" sz="4400" dirty="0"/>
              <a:t>生态组件， 热爱开源，为社区贡献多个</a:t>
            </a:r>
            <a:r>
              <a:rPr lang="en-US" altLang="zh-CN" sz="4400" dirty="0"/>
              <a:t>p</a:t>
            </a:r>
            <a:r>
              <a:rPr lang="en-US" altLang="zh-Hans" sz="4400" dirty="0"/>
              <a:t>atch</a:t>
            </a:r>
            <a:r>
              <a:rPr lang="zh-CN" altLang="en-US" sz="4400" dirty="0"/>
              <a:t>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4400" dirty="0"/>
              <a:t>丰富的性能调优经验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E169F-D01D-B04B-A8F0-5F360A13A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</a:t>
            </a:r>
            <a:r>
              <a:rPr kumimoji="1" lang="en-US" altLang="zh-Hans" dirty="0" err="1"/>
              <a:t>trace</a:t>
            </a:r>
            <a:r>
              <a:rPr kumimoji="1" lang="en-US" altLang="zh-Hans" dirty="0"/>
              <a:t>-</a:t>
            </a:r>
            <a:r>
              <a:rPr kumimoji="1" lang="zh-CN" altLang="en-US" dirty="0"/>
              <a:t>系统调用跟踪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A4C566-1AFF-1344-9AA8-DFA1369A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238" y="3372030"/>
            <a:ext cx="18893254" cy="30026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01B515-BDB6-A641-A9A6-4BF72A031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118" y="9603376"/>
            <a:ext cx="17545767" cy="35639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EB2DE7-7D58-D04D-B614-09AF0834963A}"/>
              </a:ext>
            </a:extLst>
          </p:cNvPr>
          <p:cNvSpPr/>
          <p:nvPr/>
        </p:nvSpPr>
        <p:spPr>
          <a:xfrm>
            <a:off x="5386508" y="7287604"/>
            <a:ext cx="9801240" cy="183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-p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zh-CN" altLang="en-US" sz="4000" dirty="0">
                <a:solidFill>
                  <a:schemeClr val="tx1"/>
                </a:solidFill>
              </a:rPr>
              <a:t>进程号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–c</a:t>
            </a:r>
            <a:r>
              <a:rPr lang="zh-CN" altLang="en-US" sz="4000" dirty="0">
                <a:solidFill>
                  <a:schemeClr val="tx1"/>
                </a:solidFill>
              </a:rPr>
              <a:t> 统计耗时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95B1A4-23F9-694C-ABD3-826F11CC8D84}"/>
              </a:ext>
            </a:extLst>
          </p:cNvPr>
          <p:cNvSpPr/>
          <p:nvPr/>
        </p:nvSpPr>
        <p:spPr>
          <a:xfrm>
            <a:off x="16476454" y="7130486"/>
            <a:ext cx="508504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D67F"/>
                </a:solidFill>
              </a:rPr>
              <a:t>相关命令：</a:t>
            </a:r>
            <a:r>
              <a:rPr lang="en-US" altLang="zh-CN" dirty="0" err="1">
                <a:solidFill>
                  <a:srgbClr val="00D67F"/>
                </a:solidFill>
              </a:rPr>
              <a:t>l</a:t>
            </a:r>
            <a:r>
              <a:rPr lang="en-US" altLang="zh-Hans" dirty="0" err="1">
                <a:solidFill>
                  <a:srgbClr val="00D67F"/>
                </a:solidFill>
              </a:rPr>
              <a:t>trace</a:t>
            </a:r>
            <a:endParaRPr lang="en-US" altLang="zh-Hans" dirty="0">
              <a:solidFill>
                <a:srgbClr val="00D67F"/>
              </a:solidFill>
            </a:endParaRPr>
          </a:p>
          <a:p>
            <a:r>
              <a:rPr lang="zh-CN" altLang="en-US" dirty="0">
                <a:solidFill>
                  <a:srgbClr val="00D67F"/>
                </a:solidFill>
              </a:rPr>
              <a:t>跟踪</a:t>
            </a:r>
            <a:r>
              <a:rPr lang="en-US" altLang="zh-CN" dirty="0" err="1">
                <a:solidFill>
                  <a:srgbClr val="00D67F"/>
                </a:solidFill>
              </a:rPr>
              <a:t>g</a:t>
            </a:r>
            <a:r>
              <a:rPr lang="en-US" altLang="zh-Hans" dirty="0" err="1">
                <a:solidFill>
                  <a:srgbClr val="00D67F"/>
                </a:solidFill>
              </a:rPr>
              <a:t>libc</a:t>
            </a:r>
            <a:r>
              <a:rPr lang="zh-CN" altLang="en-US" dirty="0">
                <a:solidFill>
                  <a:srgbClr val="00D67F"/>
                </a:solidFill>
              </a:rPr>
              <a:t>调用</a:t>
            </a:r>
          </a:p>
        </p:txBody>
      </p:sp>
    </p:spTree>
    <p:extLst>
      <p:ext uri="{BB962C8B-B14F-4D97-AF65-F5344CB8AC3E}">
        <p14:creationId xmlns:p14="http://schemas.microsoft.com/office/powerpoint/2010/main" val="793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483C5A-1945-7D43-AC5A-DF76D846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函数调用</a:t>
            </a:r>
            <a:r>
              <a:rPr kumimoji="1" lang="en-US" altLang="zh-Hans" dirty="0"/>
              <a:t>/CPU</a:t>
            </a:r>
            <a:r>
              <a:rPr kumimoji="1" lang="zh-CN" altLang="en-US" dirty="0"/>
              <a:t>执行过程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63D0B3-3C98-904F-A39E-4BE4BB8D2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65" y="4075612"/>
            <a:ext cx="22352902" cy="757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30FC6-3DDB-E749-95CE-7A688CF3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Ps</a:t>
            </a:r>
            <a:r>
              <a:rPr kumimoji="1" lang="en-US" altLang="zh-Hans" dirty="0" err="1"/>
              <a:t>tack</a:t>
            </a:r>
            <a:r>
              <a:rPr kumimoji="1" lang="en-US" altLang="zh-Hans" dirty="0"/>
              <a:t>-</a:t>
            </a:r>
            <a:r>
              <a:rPr kumimoji="1" lang="zh-CN" altLang="en-US" dirty="0"/>
              <a:t>跟踪线程堆栈（瞬态）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644D8B-5BA9-D845-9E2C-F4375E425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38" y="2737938"/>
            <a:ext cx="19127587" cy="61970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0C4A0A2-19C7-924C-B3C8-ABE043F93338}"/>
              </a:ext>
            </a:extLst>
          </p:cNvPr>
          <p:cNvSpPr/>
          <p:nvPr/>
        </p:nvSpPr>
        <p:spPr>
          <a:xfrm>
            <a:off x="1778868" y="9535887"/>
            <a:ext cx="11031440" cy="367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rgbClr val="00D67F"/>
                </a:solidFill>
              </a:rPr>
              <a:t>只能显示</a:t>
            </a:r>
            <a:r>
              <a:rPr lang="en-US" altLang="zh-CN" sz="4000" dirty="0">
                <a:solidFill>
                  <a:srgbClr val="00D67F"/>
                </a:solidFill>
              </a:rPr>
              <a:t>c</a:t>
            </a:r>
            <a:r>
              <a:rPr lang="zh-CN" altLang="en-US" sz="4000" dirty="0">
                <a:solidFill>
                  <a:srgbClr val="00D67F"/>
                </a:solidFill>
              </a:rPr>
              <a:t>函数栈</a:t>
            </a:r>
            <a:endParaRPr lang="en-US" altLang="zh-CN" sz="4000" dirty="0">
              <a:solidFill>
                <a:srgbClr val="00D67F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各语言内部栈有各种工具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可排查</a:t>
            </a:r>
            <a:r>
              <a:rPr lang="en-US" altLang="zh-CN" sz="4000" dirty="0" err="1">
                <a:solidFill>
                  <a:schemeClr val="tx1"/>
                </a:solidFill>
              </a:rPr>
              <a:t>jvm</a:t>
            </a:r>
            <a:r>
              <a:rPr lang="zh-CN" altLang="en-US" sz="4000" dirty="0">
                <a:solidFill>
                  <a:schemeClr val="tx1"/>
                </a:solidFill>
              </a:rPr>
              <a:t>本身的异常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rgbClr val="00D67F"/>
                </a:solidFill>
              </a:rPr>
              <a:t>需要编译有符号信息</a:t>
            </a:r>
            <a:endParaRPr lang="en-US" altLang="zh-CN" sz="4000" dirty="0">
              <a:solidFill>
                <a:srgbClr val="00D6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8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F3ACD2-ACA6-F142-BAE4-F59C8FC1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火焰图</a:t>
            </a:r>
            <a:r>
              <a:rPr kumimoji="1" lang="en-US" altLang="zh-CN" dirty="0"/>
              <a:t>-</a:t>
            </a:r>
            <a:r>
              <a:rPr kumimoji="1" lang="zh-CN" altLang="en-US" dirty="0"/>
              <a:t>函数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占用可视化（统计）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B5C300-2B09-694F-B3FB-308AB4157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704" y="3056708"/>
            <a:ext cx="16138229" cy="721069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F5B3282-7A68-4C4D-BFB3-C432E5FBF924}"/>
              </a:ext>
            </a:extLst>
          </p:cNvPr>
          <p:cNvSpPr/>
          <p:nvPr/>
        </p:nvSpPr>
        <p:spPr>
          <a:xfrm>
            <a:off x="370369" y="4727283"/>
            <a:ext cx="9801240" cy="3676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</a:rPr>
              <a:t>一定时间内采样堆栈调用生成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</a:rPr>
              <a:t>函数宽度表示</a:t>
            </a:r>
            <a:r>
              <a:rPr lang="en-US" altLang="zh-CN" sz="4000" dirty="0" err="1">
                <a:solidFill>
                  <a:schemeClr val="tx1"/>
                </a:solidFill>
              </a:rPr>
              <a:t>c</a:t>
            </a:r>
            <a:r>
              <a:rPr lang="en-US" altLang="zh-Hans" sz="4000" dirty="0" err="1">
                <a:solidFill>
                  <a:schemeClr val="tx1"/>
                </a:solidFill>
              </a:rPr>
              <a:t>pu</a:t>
            </a:r>
            <a:r>
              <a:rPr lang="zh-CN" altLang="en-US" sz="4000" dirty="0">
                <a:solidFill>
                  <a:schemeClr val="tx1"/>
                </a:solidFill>
              </a:rPr>
              <a:t>时间占比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chemeClr val="tx1"/>
                </a:solidFill>
              </a:rPr>
              <a:t>垂直方向表示函数调用栈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A64D1-14A3-1743-9ECA-E5BC4D34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真实火焰图样例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619BB1-5D3A-194B-8474-203754991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22" y="2459099"/>
            <a:ext cx="16129085" cy="98460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9DDAB5-05E4-7148-BC46-B5DE60D5063C}"/>
              </a:ext>
            </a:extLst>
          </p:cNvPr>
          <p:cNvSpPr/>
          <p:nvPr/>
        </p:nvSpPr>
        <p:spPr>
          <a:xfrm>
            <a:off x="766354" y="12417067"/>
            <a:ext cx="202125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hlinkClick r:id="rId3"/>
              </a:rPr>
              <a:t>http://www.brendangregg.com/FlameGraphs/cpuflamegraphs.html</a:t>
            </a:r>
            <a:endParaRPr lang="en-US" altLang="zh-CN" sz="4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D2C481-FB22-F54A-AD06-E5B6D4F492FF}"/>
              </a:ext>
            </a:extLst>
          </p:cNvPr>
          <p:cNvSpPr/>
          <p:nvPr/>
        </p:nvSpPr>
        <p:spPr>
          <a:xfrm>
            <a:off x="17036285" y="5607901"/>
            <a:ext cx="11031440" cy="183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rgbClr val="00D67F"/>
                </a:solidFill>
              </a:rPr>
              <a:t>通用方法只能生成</a:t>
            </a:r>
            <a:r>
              <a:rPr lang="en-US" altLang="zh-CN" sz="4000" dirty="0">
                <a:solidFill>
                  <a:srgbClr val="00D67F"/>
                </a:solidFill>
              </a:rPr>
              <a:t>C</a:t>
            </a:r>
            <a:r>
              <a:rPr lang="zh-CN" altLang="en-US" sz="4000" dirty="0">
                <a:solidFill>
                  <a:srgbClr val="00D67F"/>
                </a:solidFill>
              </a:rPr>
              <a:t>调用</a:t>
            </a:r>
            <a:endParaRPr lang="en-US" altLang="zh-CN" sz="4000" dirty="0">
              <a:solidFill>
                <a:srgbClr val="00D67F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rgbClr val="00D67F"/>
                </a:solidFill>
              </a:rPr>
              <a:t>不同语言有各种工具</a:t>
            </a:r>
            <a:endParaRPr lang="en-US" altLang="zh-CN" sz="4000" dirty="0">
              <a:solidFill>
                <a:srgbClr val="00D6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2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4DA5F-19DB-0349-A3D4-6F1B9D55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Systemtap</a:t>
            </a:r>
            <a:r>
              <a:rPr kumimoji="1" lang="en-US" altLang="zh-Hans" dirty="0"/>
              <a:t>-</a:t>
            </a:r>
            <a:r>
              <a:rPr kumimoji="1" lang="zh-CN" altLang="en-US" dirty="0"/>
              <a:t>内核动态探针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E61CB9-C63C-F649-B787-D3424F21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77" y="2459099"/>
            <a:ext cx="9805152" cy="106298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627DED-43BF-FA43-82B3-1BC13D85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974" y="2459099"/>
            <a:ext cx="13606317" cy="9219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92BB44-B331-874A-BD25-328B5504CDCD}"/>
              </a:ext>
            </a:extLst>
          </p:cNvPr>
          <p:cNvSpPr/>
          <p:nvPr/>
        </p:nvSpPr>
        <p:spPr>
          <a:xfrm>
            <a:off x="10498974" y="11769894"/>
            <a:ext cx="9801240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000" dirty="0">
                <a:solidFill>
                  <a:srgbClr val="00D67F"/>
                </a:solidFill>
              </a:rPr>
              <a:t>支持系统调用，内核函数，模块函数</a:t>
            </a:r>
            <a:endParaRPr lang="en-US" altLang="zh-CN" sz="4000" dirty="0">
              <a:solidFill>
                <a:srgbClr val="00D6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0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DD5BB1-88D7-AB42-AF27-2ACE5291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专属工具集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2908E1-427C-8A45-9F5C-6BE027ABCA41}"/>
              </a:ext>
            </a:extLst>
          </p:cNvPr>
          <p:cNvSpPr/>
          <p:nvPr/>
        </p:nvSpPr>
        <p:spPr>
          <a:xfrm>
            <a:off x="498708" y="2672532"/>
            <a:ext cx="1695852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 err="1">
                <a:solidFill>
                  <a:srgbClr val="00D67F"/>
                </a:solidFill>
              </a:rPr>
              <a:t>jps</a:t>
            </a:r>
            <a:endParaRPr lang="en-US" altLang="zh-CN" sz="4000" dirty="0">
              <a:solidFill>
                <a:srgbClr val="00D67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337561-A84B-EE46-BB4A-6D77C6D1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866" y="2339012"/>
            <a:ext cx="12530054" cy="16366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06466E-A179-1E4B-A083-5704BE6A7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866" y="4032809"/>
            <a:ext cx="17478385" cy="31778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E56095F-10BE-4F4F-BF4C-915E3A00EDD9}"/>
              </a:ext>
            </a:extLst>
          </p:cNvPr>
          <p:cNvSpPr/>
          <p:nvPr/>
        </p:nvSpPr>
        <p:spPr>
          <a:xfrm>
            <a:off x="209006" y="4277640"/>
            <a:ext cx="6800563" cy="240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 err="1">
                <a:solidFill>
                  <a:srgbClr val="00D67F"/>
                </a:solidFill>
              </a:rPr>
              <a:t>Jstack</a:t>
            </a:r>
            <a:r>
              <a:rPr lang="zh-Hans" altLang="en-US" sz="4000" dirty="0">
                <a:solidFill>
                  <a:srgbClr val="00D67F"/>
                </a:solidFill>
              </a:rPr>
              <a:t> </a:t>
            </a:r>
            <a:endParaRPr lang="en-US" altLang="zh-Hans" sz="4000" dirty="0">
              <a:solidFill>
                <a:srgbClr val="00D67F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Hans" altLang="en-US" sz="3200" dirty="0">
                <a:solidFill>
                  <a:schemeClr val="tx1"/>
                </a:solidFill>
              </a:rPr>
              <a:t>  </a:t>
            </a:r>
            <a:r>
              <a:rPr lang="zh-CN" altLang="en-US" sz="3200" dirty="0">
                <a:solidFill>
                  <a:schemeClr val="tx1"/>
                </a:solidFill>
              </a:rPr>
              <a:t>查看</a:t>
            </a:r>
            <a:r>
              <a:rPr lang="en-US" altLang="zh-CN" sz="3200" dirty="0">
                <a:solidFill>
                  <a:schemeClr val="tx1"/>
                </a:solidFill>
              </a:rPr>
              <a:t>java</a:t>
            </a:r>
            <a:r>
              <a:rPr lang="zh-CN" altLang="en-US" sz="3200" dirty="0">
                <a:solidFill>
                  <a:schemeClr val="tx1"/>
                </a:solidFill>
              </a:rPr>
              <a:t>堆栈，</a:t>
            </a:r>
            <a:r>
              <a:rPr lang="en-US" altLang="zh-CN" sz="3200" dirty="0" err="1">
                <a:solidFill>
                  <a:schemeClr val="tx1"/>
                </a:solidFill>
              </a:rPr>
              <a:t>nid</a:t>
            </a:r>
            <a:r>
              <a:rPr lang="zh-CN" altLang="en-US" sz="3200" dirty="0">
                <a:solidFill>
                  <a:schemeClr val="tx1"/>
                </a:solidFill>
              </a:rPr>
              <a:t>是系统线程号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Hans" altLang="en-US" sz="3200" dirty="0">
                <a:solidFill>
                  <a:schemeClr val="tx1"/>
                </a:solidFill>
              </a:rPr>
              <a:t>  </a:t>
            </a:r>
            <a:r>
              <a:rPr lang="zh-CN" altLang="en-US" sz="3200" dirty="0">
                <a:solidFill>
                  <a:schemeClr val="tx1"/>
                </a:solidFill>
              </a:rPr>
              <a:t>死锁检测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9D9D29-FA65-594D-B794-88ECE587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089" y="7872428"/>
            <a:ext cx="6392518" cy="56764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D55D79-3D6F-2B46-82F2-B057078C8D51}"/>
              </a:ext>
            </a:extLst>
          </p:cNvPr>
          <p:cNvSpPr/>
          <p:nvPr/>
        </p:nvSpPr>
        <p:spPr>
          <a:xfrm>
            <a:off x="498708" y="8784407"/>
            <a:ext cx="8253406" cy="3144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 err="1">
                <a:solidFill>
                  <a:srgbClr val="00D67F"/>
                </a:solidFill>
              </a:rPr>
              <a:t>jmap</a:t>
            </a:r>
            <a:r>
              <a:rPr lang="zh-Hans" altLang="en-US" sz="4000" dirty="0">
                <a:solidFill>
                  <a:srgbClr val="00D67F"/>
                </a:solidFill>
              </a:rPr>
              <a:t> </a:t>
            </a:r>
            <a:endParaRPr lang="en-US" altLang="zh-Hans" sz="4000" dirty="0">
              <a:solidFill>
                <a:srgbClr val="00D67F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Hans" altLang="en-US" sz="3200" dirty="0">
                <a:solidFill>
                  <a:schemeClr val="tx1"/>
                </a:solidFill>
              </a:rPr>
              <a:t>  </a:t>
            </a:r>
            <a:r>
              <a:rPr lang="en-US" altLang="zh-CN" sz="3200" dirty="0">
                <a:solidFill>
                  <a:schemeClr val="tx1"/>
                </a:solidFill>
              </a:rPr>
              <a:t>-h</a:t>
            </a:r>
            <a:r>
              <a:rPr lang="en-US" altLang="zh-Hans" sz="3200" dirty="0">
                <a:solidFill>
                  <a:schemeClr val="tx1"/>
                </a:solidFill>
              </a:rPr>
              <a:t>eap</a:t>
            </a:r>
            <a:r>
              <a:rPr lang="zh-Hans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>
                <a:solidFill>
                  <a:schemeClr val="tx1"/>
                </a:solidFill>
              </a:rPr>
              <a:t>查看分代情况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Hans" altLang="en-US" sz="3200" dirty="0">
                <a:solidFill>
                  <a:schemeClr val="tx1"/>
                </a:solidFill>
              </a:rPr>
              <a:t>  </a:t>
            </a:r>
            <a:r>
              <a:rPr lang="en-US" altLang="zh-Hans" sz="3200" dirty="0">
                <a:solidFill>
                  <a:schemeClr val="tx1"/>
                </a:solidFill>
              </a:rPr>
              <a:t>-dump</a:t>
            </a:r>
            <a:r>
              <a:rPr lang="zh-Hans" altLang="en-US" sz="3200" dirty="0">
                <a:solidFill>
                  <a:schemeClr val="tx1"/>
                </a:solidFill>
              </a:rPr>
              <a:t> </a:t>
            </a:r>
            <a:r>
              <a:rPr lang="zh-CN" altLang="en-US" sz="3200" dirty="0">
                <a:solidFill>
                  <a:schemeClr val="tx1"/>
                </a:solidFill>
              </a:rPr>
              <a:t>导出内存镜像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	</a:t>
            </a:r>
            <a:r>
              <a:rPr lang="zh-CN" altLang="en-US" sz="3200" dirty="0">
                <a:solidFill>
                  <a:schemeClr val="tx1"/>
                </a:solidFill>
              </a:rPr>
              <a:t>可用</a:t>
            </a:r>
            <a:r>
              <a:rPr lang="en-US" altLang="zh-CN" sz="3200" dirty="0">
                <a:solidFill>
                  <a:schemeClr val="tx1"/>
                </a:solidFill>
              </a:rPr>
              <a:t>m</a:t>
            </a:r>
            <a:r>
              <a:rPr lang="en-US" altLang="zh-Hans" sz="3200" dirty="0">
                <a:solidFill>
                  <a:schemeClr val="tx1"/>
                </a:solidFill>
              </a:rPr>
              <a:t>at</a:t>
            </a:r>
            <a:r>
              <a:rPr lang="zh-CN" altLang="en-US" sz="3200" dirty="0">
                <a:solidFill>
                  <a:schemeClr val="tx1"/>
                </a:solidFill>
              </a:rPr>
              <a:t>等分析对象个数，内存占用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3D4194-E28D-604E-BC32-29D538B9A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4607" y="10127203"/>
            <a:ext cx="9979393" cy="8587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9D82205-665B-FA48-B30C-AB2036169FE2}"/>
              </a:ext>
            </a:extLst>
          </p:cNvPr>
          <p:cNvSpPr/>
          <p:nvPr/>
        </p:nvSpPr>
        <p:spPr>
          <a:xfrm>
            <a:off x="14711097" y="7835292"/>
            <a:ext cx="6800563" cy="166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 err="1">
                <a:solidFill>
                  <a:srgbClr val="00D67F"/>
                </a:solidFill>
              </a:rPr>
              <a:t>jstat</a:t>
            </a:r>
            <a:r>
              <a:rPr lang="zh-Hans" altLang="en-US" sz="4000" dirty="0">
                <a:solidFill>
                  <a:srgbClr val="00D67F"/>
                </a:solidFill>
              </a:rPr>
              <a:t> </a:t>
            </a:r>
            <a:endParaRPr lang="en-US" altLang="zh-Hans" sz="4000" dirty="0">
              <a:solidFill>
                <a:srgbClr val="00D67F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Hans" altLang="en-US" sz="3200" dirty="0">
                <a:solidFill>
                  <a:schemeClr val="tx1"/>
                </a:solidFill>
              </a:rPr>
              <a:t>  </a:t>
            </a:r>
            <a:r>
              <a:rPr lang="en-US" altLang="zh-Hans" sz="3200" dirty="0" err="1">
                <a:solidFill>
                  <a:schemeClr val="tx1"/>
                </a:solidFill>
              </a:rPr>
              <a:t>gc</a:t>
            </a:r>
            <a:r>
              <a:rPr lang="zh-CN" altLang="en-US" sz="3200" dirty="0">
                <a:solidFill>
                  <a:schemeClr val="tx1"/>
                </a:solidFill>
              </a:rPr>
              <a:t>情况分析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2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29CCA-B4E2-3240-9403-053A8350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</a:t>
            </a:r>
            <a:r>
              <a:rPr kumimoji="1" lang="en-US" altLang="zh-Hans" dirty="0" err="1"/>
              <a:t>c</a:t>
            </a:r>
            <a:r>
              <a:rPr kumimoji="1" lang="zh-CN" altLang="en-US" dirty="0"/>
              <a:t>可视化分析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91EB9E-B059-1244-9A16-C247F658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410" y="3573110"/>
            <a:ext cx="7668587" cy="101428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0EA856-F568-DD40-8F29-4EC7B8A8A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65" y="2722480"/>
            <a:ext cx="20607101" cy="5872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F8B862-843E-4D45-8F4A-800EFE83CDD5}"/>
              </a:ext>
            </a:extLst>
          </p:cNvPr>
          <p:cNvSpPr/>
          <p:nvPr/>
        </p:nvSpPr>
        <p:spPr>
          <a:xfrm>
            <a:off x="1778868" y="5303707"/>
            <a:ext cx="795442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http://gceasy.io/index.jsp</a:t>
            </a:r>
            <a:endParaRPr lang="en-US" altLang="zh-CN" dirty="0"/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663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303E0-B91E-AE45-8926-C90818F3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 err="1"/>
              <a:t>btrace</a:t>
            </a:r>
            <a:r>
              <a:rPr kumimoji="1" lang="en-US" altLang="zh-Hans" dirty="0"/>
              <a:t>-</a:t>
            </a:r>
            <a:r>
              <a:rPr kumimoji="1" lang="en-US" altLang="zh-CN" dirty="0"/>
              <a:t>J</a:t>
            </a:r>
            <a:r>
              <a:rPr kumimoji="1" lang="en-US" altLang="zh-Hans" dirty="0"/>
              <a:t>ava</a:t>
            </a:r>
            <a:r>
              <a:rPr kumimoji="1" lang="zh-CN" altLang="en-US" dirty="0"/>
              <a:t>探针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E01186-1766-6C45-88EC-D37C4EA4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4" y="3120027"/>
            <a:ext cx="11211646" cy="83752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C431D36-F0CC-D44F-946B-9BF1AA266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661" y="2459099"/>
            <a:ext cx="11768453" cy="93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目录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911207" y="2624652"/>
            <a:ext cx="20561587" cy="9361401"/>
          </a:xfrm>
        </p:spPr>
        <p:txBody>
          <a:bodyPr>
            <a:normAutofit fontScale="62500" lnSpcReduction="20000"/>
          </a:bodyPr>
          <a:lstStyle/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系统性能指标和观测方法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常用命令及平台</a:t>
            </a: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-</a:t>
            </a: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分析系统负载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动态追踪</a:t>
            </a: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-</a:t>
            </a: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了解程序在做什么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FFC000"/>
                </a:solidFill>
                <a:sym typeface="+mn-ea"/>
              </a:rPr>
              <a:t>实战案例</a:t>
            </a:r>
            <a:endParaRPr lang="en-US" altLang="zh-CN" sz="7700" dirty="0">
              <a:solidFill>
                <a:srgbClr val="FFC00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Q&amp;A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92D050"/>
              </a:solidFill>
              <a:sym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92D050"/>
              </a:solidFill>
              <a:sym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29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7C192A-AD3F-B147-9C7E-3AF51B24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引言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B2679B-11C1-D540-A383-3B24CBF5B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1207" y="2624652"/>
            <a:ext cx="20561587" cy="9288673"/>
          </a:xfrm>
        </p:spPr>
        <p:txBody>
          <a:bodyPr/>
          <a:lstStyle/>
          <a:p>
            <a:pPr algn="l"/>
            <a:r>
              <a:rPr lang="en-US" altLang="zh-CN" dirty="0"/>
              <a:t>“</a:t>
            </a:r>
            <a:r>
              <a:rPr lang="zh-CN" altLang="en-US" dirty="0"/>
              <a:t>为啥我的程序卡住了，它在做啥？</a:t>
            </a:r>
            <a:r>
              <a:rPr lang="en-US" altLang="zh-CN" dirty="0"/>
              <a:t>”</a:t>
            </a:r>
          </a:p>
          <a:p>
            <a:pPr algn="l"/>
            <a:r>
              <a:rPr lang="en-US" altLang="zh-CN" dirty="0"/>
              <a:t>“</a:t>
            </a:r>
            <a:r>
              <a:rPr lang="zh-CN" altLang="en-US" dirty="0"/>
              <a:t>磁盘卡死了，啥程序占用的？</a:t>
            </a:r>
            <a:r>
              <a:rPr lang="en-US" altLang="zh-CN" dirty="0"/>
              <a:t>”</a:t>
            </a:r>
          </a:p>
          <a:p>
            <a:pPr algn="l"/>
            <a:r>
              <a:rPr lang="en-US" altLang="zh-CN" dirty="0"/>
              <a:t>“</a:t>
            </a:r>
            <a:r>
              <a:rPr lang="zh-CN" altLang="en-US" dirty="0"/>
              <a:t>该不该换成</a:t>
            </a:r>
            <a:r>
              <a:rPr lang="en-US" altLang="zh-CN" dirty="0" err="1"/>
              <a:t>ssd</a:t>
            </a:r>
            <a:r>
              <a:rPr lang="zh-CN" altLang="en-US" dirty="0"/>
              <a:t>？</a:t>
            </a:r>
            <a:r>
              <a:rPr lang="en-US" altLang="zh-CN" dirty="0"/>
              <a:t>”</a:t>
            </a:r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我们常遇到各种性能问题</a:t>
            </a:r>
            <a:r>
              <a:rPr lang="en-US" altLang="zh-CN" dirty="0"/>
              <a:t>, </a:t>
            </a:r>
            <a:r>
              <a:rPr lang="zh-CN" altLang="en-US" dirty="0"/>
              <a:t>该如何定位问题，解决问题。</a:t>
            </a:r>
            <a:endParaRPr lang="en-US" altLang="zh-CN" dirty="0"/>
          </a:p>
          <a:p>
            <a:pPr algn="l"/>
            <a:r>
              <a:rPr lang="zh-CN" altLang="en-US" dirty="0"/>
              <a:t>本课程主要介绍系统性能的度量指标，分析思路，及相关工具集。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71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某查询服务日志锁问题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8B5E01-4480-6F40-8732-4CACDBA778B3}"/>
              </a:ext>
            </a:extLst>
          </p:cNvPr>
          <p:cNvSpPr/>
          <p:nvPr/>
        </p:nvSpPr>
        <p:spPr>
          <a:xfrm>
            <a:off x="1213392" y="2821454"/>
            <a:ext cx="20183568" cy="8293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1.</a:t>
            </a:r>
            <a:r>
              <a:rPr lang="zh-CN" altLang="en-US" sz="4000" dirty="0">
                <a:solidFill>
                  <a:schemeClr val="tx1"/>
                </a:solidFill>
              </a:rPr>
              <a:t>问题：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某查询服务上线新版后，查询时间从</a:t>
            </a:r>
            <a:r>
              <a:rPr lang="en-US" altLang="zh-CN" sz="4000" dirty="0">
                <a:solidFill>
                  <a:schemeClr val="tx1"/>
                </a:solidFill>
              </a:rPr>
              <a:t>0</a:t>
            </a:r>
            <a:r>
              <a:rPr lang="en-US" altLang="zh-Hans" sz="4000" dirty="0">
                <a:solidFill>
                  <a:schemeClr val="tx1"/>
                </a:solidFill>
              </a:rPr>
              <a:t>.1s,</a:t>
            </a:r>
            <a:r>
              <a:rPr lang="zh-CN" altLang="en-US" sz="4000" dirty="0">
                <a:solidFill>
                  <a:schemeClr val="tx1"/>
                </a:solidFill>
              </a:rPr>
              <a:t>变成几十秒，严重影响线上查询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2.</a:t>
            </a:r>
            <a:r>
              <a:rPr lang="zh-CN" altLang="en-US" sz="4000" dirty="0">
                <a:solidFill>
                  <a:schemeClr val="tx1"/>
                </a:solidFill>
              </a:rPr>
              <a:t>排查：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依赖的底层存储</a:t>
            </a:r>
            <a:r>
              <a:rPr lang="en-US" altLang="zh-CN" sz="4000" dirty="0" err="1">
                <a:solidFill>
                  <a:schemeClr val="tx1"/>
                </a:solidFill>
              </a:rPr>
              <a:t>h</a:t>
            </a:r>
            <a:r>
              <a:rPr lang="en-US" altLang="zh-Hans" sz="4000" dirty="0" err="1">
                <a:solidFill>
                  <a:schemeClr val="tx1"/>
                </a:solidFill>
              </a:rPr>
              <a:t>base</a:t>
            </a:r>
            <a:r>
              <a:rPr lang="zh-CN" altLang="en-US" sz="4000" dirty="0">
                <a:solidFill>
                  <a:schemeClr val="tx1"/>
                </a:solidFill>
              </a:rPr>
              <a:t>响应正常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机器的</a:t>
            </a:r>
            <a:r>
              <a:rPr lang="en-US" altLang="zh-CN" sz="4000" dirty="0" err="1">
                <a:solidFill>
                  <a:schemeClr val="tx1"/>
                </a:solidFill>
              </a:rPr>
              <a:t>c</a:t>
            </a:r>
            <a:r>
              <a:rPr lang="en-US" altLang="zh-Hans" sz="4000" dirty="0" err="1">
                <a:solidFill>
                  <a:schemeClr val="tx1"/>
                </a:solidFill>
              </a:rPr>
              <a:t>pu</a:t>
            </a:r>
            <a:r>
              <a:rPr lang="zh-Hans" altLang="en-US" sz="4000" dirty="0">
                <a:solidFill>
                  <a:schemeClr val="tx1"/>
                </a:solidFill>
              </a:rPr>
              <a:t>，</a:t>
            </a:r>
            <a:r>
              <a:rPr lang="en-US" altLang="zh-Hans" sz="4000" dirty="0">
                <a:solidFill>
                  <a:schemeClr val="tx1"/>
                </a:solidFill>
              </a:rPr>
              <a:t>mem</a:t>
            </a:r>
            <a:r>
              <a:rPr lang="zh-CN" altLang="en-US" sz="4000" dirty="0">
                <a:solidFill>
                  <a:schemeClr val="tx1"/>
                </a:solidFill>
              </a:rPr>
              <a:t>等参数均正常</a:t>
            </a:r>
            <a:r>
              <a:rPr lang="zh-Hans" altLang="en-US" sz="4000" dirty="0">
                <a:solidFill>
                  <a:schemeClr val="tx1"/>
                </a:solidFill>
              </a:rPr>
              <a:t>（</a:t>
            </a:r>
            <a:r>
              <a:rPr lang="zh-CN" altLang="en-US" sz="4000" dirty="0">
                <a:solidFill>
                  <a:schemeClr val="tx1"/>
                </a:solidFill>
              </a:rPr>
              <a:t>可能是软件资源锁问题，着重排查</a:t>
            </a:r>
            <a:r>
              <a:rPr lang="zh-Hans" altLang="en-US" sz="4000" dirty="0">
                <a:solidFill>
                  <a:schemeClr val="tx1"/>
                </a:solidFill>
              </a:rPr>
              <a:t>）</a:t>
            </a:r>
            <a:endParaRPr lang="en-US" altLang="zh-Hans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本次上线代码主要加日志，回滚版本后正常（代码某处导致）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3.</a:t>
            </a:r>
            <a:r>
              <a:rPr lang="zh-CN" altLang="en-US" sz="4000" dirty="0">
                <a:solidFill>
                  <a:schemeClr val="tx1"/>
                </a:solidFill>
              </a:rPr>
              <a:t>试验：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部署一台新版代码的服务，并引线上流量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使用</a:t>
            </a:r>
            <a:r>
              <a:rPr lang="en-US" altLang="zh-Hans" sz="4000" dirty="0" err="1">
                <a:solidFill>
                  <a:schemeClr val="tx1"/>
                </a:solidFill>
              </a:rPr>
              <a:t>jstack</a:t>
            </a:r>
            <a:r>
              <a:rPr lang="zh-CN" altLang="en-US" sz="4000" dirty="0">
                <a:solidFill>
                  <a:schemeClr val="tx1"/>
                </a:solidFill>
              </a:rPr>
              <a:t>分析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046853-C250-0A44-B25B-1CFEE899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9" y="535396"/>
            <a:ext cx="15316183" cy="121094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CB029E-7D48-BD4E-A2C5-B2C3B8325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381" y="3539769"/>
            <a:ext cx="14546074" cy="6100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2104F-F706-5645-AF55-FD486D44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Kylin</a:t>
            </a:r>
            <a:r>
              <a:rPr kumimoji="1" lang="zh-CN" altLang="en-US" dirty="0"/>
              <a:t>服务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占用过大问题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674C98-8D44-CA4F-8F2B-42AE30AA0430}"/>
              </a:ext>
            </a:extLst>
          </p:cNvPr>
          <p:cNvSpPr/>
          <p:nvPr/>
        </p:nvSpPr>
        <p:spPr>
          <a:xfrm>
            <a:off x="1213392" y="2821454"/>
            <a:ext cx="20183568" cy="9216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1.</a:t>
            </a:r>
            <a:r>
              <a:rPr lang="zh-CN" altLang="en-US" sz="4000" dirty="0">
                <a:solidFill>
                  <a:schemeClr val="tx1"/>
                </a:solidFill>
              </a:rPr>
              <a:t>问题：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en-US" altLang="zh-CN" sz="4000" dirty="0" err="1">
                <a:solidFill>
                  <a:schemeClr val="tx1"/>
                </a:solidFill>
              </a:rPr>
              <a:t>kylin</a:t>
            </a:r>
            <a:r>
              <a:rPr lang="zh-CN" altLang="en-US" sz="4000" dirty="0">
                <a:solidFill>
                  <a:schemeClr val="tx1"/>
                </a:solidFill>
              </a:rPr>
              <a:t>是一个开源分析服务，试用发现并发在几十就上不去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2.</a:t>
            </a:r>
            <a:r>
              <a:rPr lang="zh-CN" altLang="en-US" sz="4000" dirty="0">
                <a:solidFill>
                  <a:schemeClr val="tx1"/>
                </a:solidFill>
              </a:rPr>
              <a:t>排查：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en-US" altLang="zh-CN" sz="4000" dirty="0" err="1">
                <a:solidFill>
                  <a:schemeClr val="tx1"/>
                </a:solidFill>
              </a:rPr>
              <a:t>cpu</a:t>
            </a:r>
            <a:r>
              <a:rPr lang="zh-CN" altLang="en-US" sz="4000" dirty="0">
                <a:solidFill>
                  <a:schemeClr val="tx1"/>
                </a:solidFill>
              </a:rPr>
              <a:t>在查询时占用很高，</a:t>
            </a:r>
            <a:r>
              <a:rPr lang="en-US" altLang="zh-CN" sz="4000" dirty="0">
                <a:solidFill>
                  <a:schemeClr val="tx1"/>
                </a:solidFill>
              </a:rPr>
              <a:t>2</a:t>
            </a:r>
            <a:r>
              <a:rPr lang="en-US" altLang="zh-Hans" sz="4000" dirty="0">
                <a:solidFill>
                  <a:schemeClr val="tx1"/>
                </a:solidFill>
              </a:rPr>
              <a:t>000%</a:t>
            </a:r>
            <a:r>
              <a:rPr lang="zh-Hans" altLang="en-US" sz="4000" dirty="0">
                <a:solidFill>
                  <a:schemeClr val="tx1"/>
                </a:solidFill>
              </a:rPr>
              <a:t>，</a:t>
            </a:r>
            <a:r>
              <a:rPr lang="zh-CN" altLang="en-US" sz="4000" dirty="0">
                <a:solidFill>
                  <a:schemeClr val="tx1"/>
                </a:solidFill>
              </a:rPr>
              <a:t>均是</a:t>
            </a:r>
            <a:r>
              <a:rPr lang="en-US" altLang="zh-CN" sz="4000" dirty="0">
                <a:solidFill>
                  <a:schemeClr val="tx1"/>
                </a:solidFill>
              </a:rPr>
              <a:t>user</a:t>
            </a:r>
            <a:r>
              <a:rPr lang="zh-CN" altLang="en-US" sz="4000" dirty="0">
                <a:solidFill>
                  <a:schemeClr val="tx1"/>
                </a:solidFill>
              </a:rPr>
              <a:t>态（代码本身导致）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en-US" altLang="zh-Hans" sz="4000" dirty="0" err="1">
                <a:solidFill>
                  <a:schemeClr val="tx1"/>
                </a:solidFill>
              </a:rPr>
              <a:t>jstack</a:t>
            </a:r>
            <a:r>
              <a:rPr lang="zh-CN" altLang="en-US" sz="4000" dirty="0">
                <a:solidFill>
                  <a:schemeClr val="tx1"/>
                </a:solidFill>
              </a:rPr>
              <a:t>分析（逻辑较为复杂，肉眼较难分辨）</a:t>
            </a:r>
            <a:endParaRPr lang="en-US" altLang="zh-Hans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3.</a:t>
            </a:r>
            <a:r>
              <a:rPr lang="zh-CN" altLang="en-US" sz="4000" dirty="0">
                <a:solidFill>
                  <a:schemeClr val="tx1"/>
                </a:solidFill>
              </a:rPr>
              <a:t>试验：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使用火焰图采样，查找代码热点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4.</a:t>
            </a:r>
            <a:r>
              <a:rPr lang="zh-CN" altLang="en-US" sz="4000" dirty="0">
                <a:solidFill>
                  <a:schemeClr val="tx1"/>
                </a:solidFill>
              </a:rPr>
              <a:t>措施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修改加密验证方式为</a:t>
            </a:r>
            <a:r>
              <a:rPr lang="en-US" altLang="zh-CN" sz="4000" dirty="0">
                <a:solidFill>
                  <a:schemeClr val="tx1"/>
                </a:solidFill>
              </a:rPr>
              <a:t>md</a:t>
            </a:r>
            <a:r>
              <a:rPr lang="en-US" altLang="zh-Hans" sz="4000" dirty="0">
                <a:solidFill>
                  <a:schemeClr val="tx1"/>
                </a:solidFill>
              </a:rPr>
              <a:t>5</a:t>
            </a: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性能提升</a:t>
            </a:r>
            <a:r>
              <a:rPr lang="en-US" altLang="zh-CN" sz="4000" dirty="0">
                <a:solidFill>
                  <a:schemeClr val="tx1"/>
                </a:solidFill>
              </a:rPr>
              <a:t>5</a:t>
            </a:r>
            <a:r>
              <a:rPr lang="zh-CN" altLang="en-US" sz="4000" dirty="0">
                <a:solidFill>
                  <a:schemeClr val="tx1"/>
                </a:solidFill>
              </a:rPr>
              <a:t>倍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095767-E556-8744-ADC2-BE094CCF1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" y="3467880"/>
            <a:ext cx="23956825" cy="32616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8A50D4-D573-8340-ABD1-E72075963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" y="7738280"/>
            <a:ext cx="24326910" cy="228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7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13591-52C6-4A45-B4FB-340413EB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</a:t>
            </a:r>
            <a:r>
              <a:rPr kumimoji="1" lang="en-US" altLang="zh-Hans" dirty="0"/>
              <a:t>che</a:t>
            </a:r>
            <a:r>
              <a:rPr kumimoji="1" lang="zh-CN" altLang="en-US" dirty="0"/>
              <a:t>对</a:t>
            </a:r>
            <a:r>
              <a:rPr kumimoji="1" lang="en-US" altLang="zh-CN" dirty="0" err="1"/>
              <a:t>hbase</a:t>
            </a:r>
            <a:r>
              <a:rPr kumimoji="1" lang="zh-CN" altLang="en-US" dirty="0"/>
              <a:t>的影响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7FED91-B814-9445-8C94-54BB4EEEA2A3}"/>
              </a:ext>
            </a:extLst>
          </p:cNvPr>
          <p:cNvSpPr/>
          <p:nvPr/>
        </p:nvSpPr>
        <p:spPr>
          <a:xfrm>
            <a:off x="1213392" y="2821454"/>
            <a:ext cx="20183568" cy="9216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1.</a:t>
            </a:r>
            <a:r>
              <a:rPr lang="zh-CN" altLang="en-US" sz="4000" dirty="0">
                <a:solidFill>
                  <a:schemeClr val="tx1"/>
                </a:solidFill>
              </a:rPr>
              <a:t>疑惑：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en-US" altLang="zh-CN" sz="4000" dirty="0" err="1">
                <a:solidFill>
                  <a:schemeClr val="tx1"/>
                </a:solidFill>
              </a:rPr>
              <a:t>hbase</a:t>
            </a:r>
            <a:r>
              <a:rPr lang="zh-CN" altLang="en-US" sz="4000" dirty="0">
                <a:solidFill>
                  <a:schemeClr val="tx1"/>
                </a:solidFill>
              </a:rPr>
              <a:t>压测时经常宕掉，在将机器内存从</a:t>
            </a:r>
            <a:r>
              <a:rPr lang="en-US" altLang="zh-CN" sz="4000" dirty="0">
                <a:solidFill>
                  <a:schemeClr val="tx1"/>
                </a:solidFill>
              </a:rPr>
              <a:t>6</a:t>
            </a:r>
            <a:r>
              <a:rPr lang="en-US" altLang="zh-Hans" sz="4000" dirty="0">
                <a:solidFill>
                  <a:schemeClr val="tx1"/>
                </a:solidFill>
              </a:rPr>
              <a:t>4G</a:t>
            </a:r>
            <a:r>
              <a:rPr lang="zh-CN" altLang="en-US" sz="4000" dirty="0">
                <a:solidFill>
                  <a:schemeClr val="tx1"/>
                </a:solidFill>
              </a:rPr>
              <a:t>升级</a:t>
            </a:r>
            <a:r>
              <a:rPr lang="en-US" altLang="zh-CN" sz="4000" dirty="0">
                <a:solidFill>
                  <a:schemeClr val="tx1"/>
                </a:solidFill>
              </a:rPr>
              <a:t>1</a:t>
            </a:r>
            <a:r>
              <a:rPr lang="en-US" altLang="zh-Hans" sz="4000" dirty="0">
                <a:solidFill>
                  <a:schemeClr val="tx1"/>
                </a:solidFill>
              </a:rPr>
              <a:t>28G</a:t>
            </a:r>
            <a:r>
              <a:rPr lang="zh-CN" altLang="en-US" sz="4000" dirty="0">
                <a:solidFill>
                  <a:schemeClr val="tx1"/>
                </a:solidFill>
              </a:rPr>
              <a:t>非常稳定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2.</a:t>
            </a:r>
            <a:r>
              <a:rPr lang="zh-CN" altLang="en-US" sz="4000" dirty="0">
                <a:solidFill>
                  <a:schemeClr val="tx1"/>
                </a:solidFill>
              </a:rPr>
              <a:t>排查</a:t>
            </a:r>
            <a:r>
              <a:rPr lang="en-US" altLang="zh-CN" sz="4000" dirty="0">
                <a:solidFill>
                  <a:schemeClr val="tx1"/>
                </a:solidFill>
              </a:rPr>
              <a:t>/</a:t>
            </a:r>
            <a:r>
              <a:rPr lang="zh-CN" altLang="en-US" sz="4000" dirty="0">
                <a:solidFill>
                  <a:schemeClr val="tx1"/>
                </a:solidFill>
              </a:rPr>
              <a:t>猜想：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en-US" altLang="zh-CN" sz="4000" dirty="0" err="1">
                <a:solidFill>
                  <a:schemeClr val="tx1"/>
                </a:solidFill>
              </a:rPr>
              <a:t>hbase</a:t>
            </a:r>
            <a:r>
              <a:rPr lang="zh-CN" altLang="en-US" sz="4000" dirty="0">
                <a:solidFill>
                  <a:schemeClr val="tx1"/>
                </a:solidFill>
              </a:rPr>
              <a:t>进程内存设置为</a:t>
            </a:r>
            <a:r>
              <a:rPr lang="en-US" altLang="zh-CN" sz="4000" dirty="0">
                <a:solidFill>
                  <a:schemeClr val="tx1"/>
                </a:solidFill>
              </a:rPr>
              <a:t>5</a:t>
            </a:r>
            <a:r>
              <a:rPr lang="en-US" altLang="zh-Hans" sz="4000" dirty="0">
                <a:solidFill>
                  <a:schemeClr val="tx1"/>
                </a:solidFill>
              </a:rPr>
              <a:t>0G</a:t>
            </a:r>
            <a:r>
              <a:rPr lang="zh-Hans" altLang="en-US" sz="4000" dirty="0">
                <a:solidFill>
                  <a:schemeClr val="tx1"/>
                </a:solidFill>
              </a:rPr>
              <a:t>，</a:t>
            </a:r>
            <a:r>
              <a:rPr lang="zh-CN" altLang="en-US" sz="4000" dirty="0">
                <a:solidFill>
                  <a:schemeClr val="tx1"/>
                </a:solidFill>
              </a:rPr>
              <a:t>升级内存后也未调整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en-US" altLang="zh-CN" sz="4000" dirty="0" err="1">
                <a:solidFill>
                  <a:schemeClr val="tx1"/>
                </a:solidFill>
              </a:rPr>
              <a:t>hbase</a:t>
            </a:r>
            <a:r>
              <a:rPr lang="zh-CN" altLang="en-US" sz="4000" dirty="0">
                <a:solidFill>
                  <a:schemeClr val="tx1"/>
                </a:solidFill>
              </a:rPr>
              <a:t>本身堆使用率不高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多增加的内存会被</a:t>
            </a:r>
            <a:r>
              <a:rPr lang="en-US" altLang="zh-CN" sz="4000" dirty="0">
                <a:solidFill>
                  <a:schemeClr val="tx1"/>
                </a:solidFill>
              </a:rPr>
              <a:t>OS</a:t>
            </a:r>
            <a:r>
              <a:rPr lang="zh-CN" altLang="en-US" sz="4000" dirty="0">
                <a:solidFill>
                  <a:schemeClr val="tx1"/>
                </a:solidFill>
              </a:rPr>
              <a:t>用来做文件缓存</a:t>
            </a:r>
            <a:r>
              <a:rPr lang="en-US" altLang="zh-CN" sz="4000" dirty="0">
                <a:solidFill>
                  <a:schemeClr val="tx1"/>
                </a:solidFill>
              </a:rPr>
              <a:t>(</a:t>
            </a:r>
            <a:r>
              <a:rPr lang="zh-CN" altLang="en-US" sz="4000" dirty="0">
                <a:solidFill>
                  <a:schemeClr val="tx1"/>
                </a:solidFill>
              </a:rPr>
              <a:t>应该会大幅提升命中率</a:t>
            </a:r>
            <a:r>
              <a:rPr lang="en-US" altLang="zh-Hans" sz="4000" dirty="0">
                <a:solidFill>
                  <a:schemeClr val="tx1"/>
                </a:solidFill>
              </a:rPr>
              <a:t>)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相关资料提示</a:t>
            </a:r>
            <a:r>
              <a:rPr lang="en-US" altLang="zh-CN" sz="4000" dirty="0" err="1">
                <a:solidFill>
                  <a:schemeClr val="tx1"/>
                </a:solidFill>
              </a:rPr>
              <a:t>hbase</a:t>
            </a:r>
            <a:r>
              <a:rPr lang="zh-CN" altLang="en-US" sz="4000" dirty="0">
                <a:solidFill>
                  <a:schemeClr val="tx1"/>
                </a:solidFill>
              </a:rPr>
              <a:t>为</a:t>
            </a:r>
            <a:r>
              <a:rPr lang="en-US" altLang="zh-CN" sz="4000" dirty="0">
                <a:solidFill>
                  <a:schemeClr val="tx1"/>
                </a:solidFill>
              </a:rPr>
              <a:t>IO</a:t>
            </a:r>
            <a:r>
              <a:rPr lang="zh-CN" altLang="en-US" sz="4000" dirty="0">
                <a:solidFill>
                  <a:schemeClr val="tx1"/>
                </a:solidFill>
              </a:rPr>
              <a:t>敏感型，缓存命中率与稳定性有啥关系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3.</a:t>
            </a:r>
            <a:r>
              <a:rPr lang="zh-CN" altLang="en-US" sz="4000" dirty="0">
                <a:solidFill>
                  <a:schemeClr val="tx1"/>
                </a:solidFill>
              </a:rPr>
              <a:t>试验：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借助</a:t>
            </a:r>
            <a:r>
              <a:rPr lang="en-US" altLang="zh-CN" sz="4000" dirty="0" err="1">
                <a:solidFill>
                  <a:schemeClr val="tx1"/>
                </a:solidFill>
              </a:rPr>
              <a:t>sys</a:t>
            </a:r>
            <a:r>
              <a:rPr lang="en-US" altLang="zh-Hans" sz="4000" dirty="0" err="1">
                <a:solidFill>
                  <a:schemeClr val="tx1"/>
                </a:solidFill>
              </a:rPr>
              <a:t>temtap</a:t>
            </a:r>
            <a:r>
              <a:rPr lang="zh-CN" altLang="en-US" sz="4000" dirty="0">
                <a:solidFill>
                  <a:schemeClr val="tx1"/>
                </a:solidFill>
              </a:rPr>
              <a:t>统计</a:t>
            </a:r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Hans" sz="4000" dirty="0">
                <a:solidFill>
                  <a:schemeClr val="tx1"/>
                </a:solidFill>
              </a:rPr>
              <a:t>ache</a:t>
            </a:r>
            <a:r>
              <a:rPr lang="zh-CN" altLang="en-US" sz="4000" dirty="0">
                <a:solidFill>
                  <a:schemeClr val="tx1"/>
                </a:solidFill>
              </a:rPr>
              <a:t>命中率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zh-CN" dirty="0">
                <a:sym typeface="+mn-ea"/>
              </a:rPr>
            </a:br>
            <a:r>
              <a:rPr lang="en-US" altLang="zh-CN" dirty="0" err="1">
                <a:sym typeface="+mn-ea"/>
              </a:rPr>
              <a:t>systemtap</a:t>
            </a:r>
            <a:r>
              <a:rPr lang="zh-CN" altLang="en-US" dirty="0">
                <a:sym typeface="+mn-ea"/>
              </a:rPr>
              <a:t>分析</a:t>
            </a:r>
            <a:r>
              <a:rPr lang="en-US" altLang="zh-CN" dirty="0">
                <a:sym typeface="+mn-ea"/>
              </a:rPr>
              <a:t>ca</a:t>
            </a:r>
            <a:r>
              <a:rPr lang="en-US" altLang="zh-Hans" dirty="0">
                <a:sym typeface="+mn-ea"/>
              </a:rPr>
              <a:t>che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778637" y="5858589"/>
            <a:ext cx="13790295" cy="25449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 defTabSz="821034">
              <a:lnSpc>
                <a:spcPct val="150000"/>
              </a:lnSpc>
            </a:pPr>
            <a:endParaRPr lang="zh-CN" altLang="en-US" sz="5200"/>
          </a:p>
          <a:p>
            <a:pPr algn="l" defTabSz="821034">
              <a:lnSpc>
                <a:spcPct val="150000"/>
              </a:lnSpc>
            </a:pPr>
            <a:endParaRPr lang="zh-CN" altLang="en-US" sz="5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76314" y="4005998"/>
                <a:ext cx="8858536" cy="36490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kumimoji="1" lang="en-US" altLang="zh-CN" sz="4400" dirty="0">
                    <a:solidFill>
                      <a:srgbClr val="00CC00"/>
                    </a:solidFill>
                  </a:rPr>
                  <a:t>Cache</a:t>
                </a:r>
                <a:r>
                  <a:rPr kumimoji="1" lang="zh-CN" altLang="en-US" sz="4400" dirty="0">
                    <a:solidFill>
                      <a:srgbClr val="00CC00"/>
                    </a:solidFill>
                  </a:rPr>
                  <a:t>命中率</a:t>
                </a:r>
                <a:r>
                  <a:rPr kumimoji="1" lang="en-US" altLang="zh-CN" sz="4400" dirty="0"/>
                  <a:t>=</a:t>
                </a:r>
              </a:p>
              <a:p>
                <a:pPr algn="l"/>
                <a:endParaRPr kumimoji="1" lang="en-US" altLang="zh-CN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4400" i="1">
                          <a:solidFill>
                            <a:srgbClr val="00CC00"/>
                          </a:solidFill>
                          <a:latin typeface="Cambria Math" charset="0"/>
                        </a:rPr>
                        <m:t>100%−</m:t>
                      </m:r>
                      <m:f>
                        <m:fPr>
                          <m:ctrlPr>
                            <a:rPr kumimoji="1" lang="mr-IN" altLang="zh-CN" sz="44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zh-CN" altLang="en-US" sz="4400" dirty="0">
                              <a:solidFill>
                                <a:srgbClr val="FFC000"/>
                              </a:solidFill>
                            </a:rPr>
                            <m:t>添加</m:t>
                          </m:r>
                          <m:r>
                            <m:rPr>
                              <m:nor/>
                            </m:rPr>
                            <a:rPr kumimoji="1" lang="en-US" altLang="zh-CN" sz="4400" dirty="0">
                              <a:solidFill>
                                <a:srgbClr val="FFC000"/>
                              </a:solidFill>
                            </a:rPr>
                            <m:t>page</m:t>
                          </m:r>
                          <m:r>
                            <m:rPr>
                              <m:nor/>
                            </m:rPr>
                            <a:rPr kumimoji="1" lang="zh-CN" altLang="en-US" sz="4400" dirty="0">
                              <a:solidFill>
                                <a:srgbClr val="FFC000"/>
                              </a:solidFill>
                            </a:rPr>
                            <m:t>缓存次数</m:t>
                          </m:r>
                          <m:r>
                            <m:rPr>
                              <m:nor/>
                            </m:rPr>
                            <a:rPr kumimoji="1" lang="en-US" altLang="zh-Hans" sz="4400" b="0" i="0" dirty="0" smtClean="0">
                              <a:solidFill>
                                <a:srgbClr val="FFC000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kumimoji="1" lang="en-US" altLang="zh-Hans" sz="4400" b="0" i="0" dirty="0" smtClean="0">
                              <a:solidFill>
                                <a:srgbClr val="FFC000"/>
                              </a:solidFill>
                            </a:rPr>
                            <m:t>miss</m:t>
                          </m:r>
                          <m:r>
                            <m:rPr>
                              <m:nor/>
                            </m:rPr>
                            <a:rPr kumimoji="1" lang="en-US" altLang="zh-Hans" sz="4400" b="0" i="0" dirty="0" smtClean="0">
                              <a:solidFill>
                                <a:srgbClr val="FFC000"/>
                              </a:solidFill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US" altLang="zh-CN" sz="4400" dirty="0">
                              <a:solidFill>
                                <a:srgbClr val="FFC000"/>
                              </a:solidFill>
                            </a:rPr>
                            <m:t>page</m:t>
                          </m:r>
                          <m:r>
                            <m:rPr>
                              <m:nor/>
                            </m:rPr>
                            <a:rPr kumimoji="1" lang="zh-CN" altLang="en-US" sz="4400" dirty="0">
                              <a:solidFill>
                                <a:srgbClr val="FFC000"/>
                              </a:solidFill>
                            </a:rPr>
                            <m:t>访问次数</m:t>
                          </m:r>
                          <m:r>
                            <a:rPr kumimoji="1" lang="zh-Hans" altLang="en-US" sz="44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（</m:t>
                          </m:r>
                          <m:r>
                            <m:rPr>
                              <m:sty m:val="p"/>
                            </m:rPr>
                            <a:rPr kumimoji="1" lang="en-US" altLang="zh-Hans" sz="4400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kumimoji="1" lang="en-US" altLang="zh-Hans" sz="44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𝑡𝑎𝑙</m:t>
                          </m:r>
                          <m:r>
                            <a:rPr kumimoji="1" lang="zh-Hans" altLang="en-US" sz="44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）</m:t>
                          </m:r>
                        </m:den>
                      </m:f>
                    </m:oMath>
                  </m:oMathPara>
                </a14:m>
                <a:endParaRPr kumimoji="1" lang="en-US" altLang="zh-CN" sz="4400" dirty="0"/>
              </a:p>
              <a:p>
                <a:endParaRPr kumimoji="1" lang="en-US" altLang="zh-CN" sz="4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14" y="4005998"/>
                <a:ext cx="8858536" cy="3649012"/>
              </a:xfrm>
              <a:prstGeom prst="rect">
                <a:avLst/>
              </a:prstGeom>
              <a:blipFill>
                <a:blip r:embed="rId2"/>
                <a:stretch>
                  <a:fillRect l="-2722" t="-3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40" y="2112989"/>
            <a:ext cx="15387260" cy="1108404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FA2FABB-FD3F-F44F-BEAB-F0577BECAF1D}"/>
              </a:ext>
            </a:extLst>
          </p:cNvPr>
          <p:cNvSpPr/>
          <p:nvPr/>
        </p:nvSpPr>
        <p:spPr>
          <a:xfrm>
            <a:off x="376314" y="9201909"/>
            <a:ext cx="8323549" cy="4600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chemeClr val="tx1"/>
                </a:solidFill>
              </a:rPr>
              <a:t>4</a:t>
            </a:r>
            <a:r>
              <a:rPr lang="en-US" altLang="zh-CN" sz="4000" dirty="0">
                <a:solidFill>
                  <a:schemeClr val="tx1"/>
                </a:solidFill>
              </a:rPr>
              <a:t>.</a:t>
            </a:r>
            <a:r>
              <a:rPr lang="zh-CN" altLang="en-US" sz="4000" dirty="0">
                <a:solidFill>
                  <a:schemeClr val="tx1"/>
                </a:solidFill>
              </a:rPr>
              <a:t>结果：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en-US" altLang="zh-Hans" sz="4000" dirty="0">
                <a:solidFill>
                  <a:schemeClr val="tx1"/>
                </a:solidFill>
              </a:rPr>
              <a:t>64G,</a:t>
            </a:r>
            <a:r>
              <a:rPr lang="zh-Hans" altLang="en-US" sz="4000" dirty="0">
                <a:solidFill>
                  <a:schemeClr val="tx1"/>
                </a:solidFill>
              </a:rPr>
              <a:t> </a:t>
            </a:r>
            <a:r>
              <a:rPr lang="en-US" altLang="zh-Hans" sz="4000" dirty="0">
                <a:solidFill>
                  <a:schemeClr val="tx1"/>
                </a:solidFill>
              </a:rPr>
              <a:t>hit=50-60%</a:t>
            </a:r>
          </a:p>
          <a:p>
            <a:pPr algn="l" defTabSz="821034">
              <a:lnSpc>
                <a:spcPct val="150000"/>
              </a:lnSpc>
            </a:pPr>
            <a:r>
              <a:rPr lang="en-US" altLang="zh-CN" sz="4000" dirty="0">
                <a:solidFill>
                  <a:schemeClr val="tx1"/>
                </a:solidFill>
              </a:rPr>
              <a:t>	</a:t>
            </a:r>
            <a:r>
              <a:rPr lang="en-US" altLang="zh-Hans" sz="4000" dirty="0">
                <a:solidFill>
                  <a:schemeClr val="tx1"/>
                </a:solidFill>
              </a:rPr>
              <a:t>128G</a:t>
            </a:r>
            <a:r>
              <a:rPr lang="zh-Hans" altLang="en-US" sz="4000" dirty="0">
                <a:solidFill>
                  <a:schemeClr val="tx1"/>
                </a:solidFill>
              </a:rPr>
              <a:t>，</a:t>
            </a:r>
            <a:r>
              <a:rPr lang="en-US" altLang="zh-Hans" sz="4000" dirty="0">
                <a:solidFill>
                  <a:schemeClr val="tx1"/>
                </a:solidFill>
              </a:rPr>
              <a:t>hit=80-90%</a:t>
            </a:r>
          </a:p>
          <a:p>
            <a:pPr algn="l" defTabSz="821034">
              <a:lnSpc>
                <a:spcPct val="150000"/>
              </a:lnSpc>
            </a:pPr>
            <a:r>
              <a:rPr lang="en-US" altLang="zh-Hans" sz="4000" dirty="0">
                <a:solidFill>
                  <a:srgbClr val="00CC00"/>
                </a:solidFill>
              </a:rPr>
              <a:t>hit&gt;80%,</a:t>
            </a:r>
            <a:r>
              <a:rPr lang="zh-Hans" altLang="en-US" sz="4000" dirty="0">
                <a:solidFill>
                  <a:srgbClr val="00CC00"/>
                </a:solidFill>
              </a:rPr>
              <a:t> </a:t>
            </a:r>
            <a:r>
              <a:rPr lang="zh-CN" altLang="en-US" sz="4000" dirty="0">
                <a:solidFill>
                  <a:srgbClr val="00CC00"/>
                </a:solidFill>
              </a:rPr>
              <a:t>能保障稳定性</a:t>
            </a:r>
            <a:r>
              <a:rPr lang="en-US" altLang="zh-CN" sz="4000" dirty="0" err="1">
                <a:solidFill>
                  <a:srgbClr val="00CC00"/>
                </a:solidFill>
              </a:rPr>
              <a:t>sla</a:t>
            </a:r>
            <a:endParaRPr lang="en-US" altLang="zh-CN" sz="4000" dirty="0">
              <a:solidFill>
                <a:srgbClr val="00CC00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2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推荐资料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78637" y="5858589"/>
            <a:ext cx="13790295" cy="25449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71437" tIns="71437" rIns="71437" bIns="71437" numCol="1" spcCol="38100" rtlCol="0" anchor="ctr" forceAA="0">
            <a:spAutoFit/>
          </a:bodyPr>
          <a:lstStyle/>
          <a:p>
            <a:pPr algn="l" defTabSz="821034">
              <a:lnSpc>
                <a:spcPct val="150000"/>
              </a:lnSpc>
            </a:pPr>
            <a:endParaRPr lang="zh-CN" altLang="en-US" sz="5200"/>
          </a:p>
          <a:p>
            <a:pPr algn="l" defTabSz="821034">
              <a:lnSpc>
                <a:spcPct val="150000"/>
              </a:lnSpc>
            </a:pPr>
            <a:endParaRPr lang="zh-CN" altLang="en-US" sz="5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1B96ACF-945A-224C-8AD6-C132F1A0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37" y="3135267"/>
            <a:ext cx="6858000" cy="86995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32D2255-C12D-AE4D-8D0D-D38A3FBB2418}"/>
              </a:ext>
            </a:extLst>
          </p:cNvPr>
          <p:cNvSpPr/>
          <p:nvPr/>
        </p:nvSpPr>
        <p:spPr>
          <a:xfrm>
            <a:off x="10474417" y="3457932"/>
            <a:ext cx="10189029" cy="7786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Brendan Greg</a:t>
            </a:r>
            <a:r>
              <a:rPr lang="en-US" altLang="zh-Hans" dirty="0"/>
              <a:t>g:</a:t>
            </a:r>
          </a:p>
          <a:p>
            <a:r>
              <a:rPr lang="zh-CN" altLang="en-US" dirty="0"/>
              <a:t>原</a:t>
            </a:r>
            <a:r>
              <a:rPr lang="en-US" altLang="zh-CN" dirty="0"/>
              <a:t>SUN</a:t>
            </a:r>
            <a:r>
              <a:rPr lang="zh-CN" altLang="en-US" dirty="0"/>
              <a:t>公司首席性能和内核专家</a:t>
            </a:r>
            <a:endParaRPr lang="en-US" altLang="zh-CN" dirty="0"/>
          </a:p>
          <a:p>
            <a:r>
              <a:rPr lang="en-US" altLang="zh-CN" dirty="0" err="1"/>
              <a:t>S</a:t>
            </a:r>
            <a:r>
              <a:rPr lang="en-US" altLang="zh-Hans" dirty="0" err="1"/>
              <a:t>olaris,dtrace</a:t>
            </a:r>
            <a:r>
              <a:rPr lang="zh-CN" altLang="en-US" dirty="0"/>
              <a:t>等系统</a:t>
            </a:r>
            <a:endParaRPr lang="en-US" altLang="zh-CN" dirty="0"/>
          </a:p>
          <a:p>
            <a:r>
              <a:rPr lang="en-US" altLang="zh-CN" dirty="0"/>
              <a:t>Netflix</a:t>
            </a:r>
            <a:r>
              <a:rPr lang="zh-CN" altLang="en-US" dirty="0"/>
              <a:t>首席架构师</a:t>
            </a:r>
            <a:endParaRPr lang="en-US" altLang="zh-CN" dirty="0"/>
          </a:p>
          <a:p>
            <a:r>
              <a:rPr lang="en-US" altLang="zh-CN" u="sng" dirty="0">
                <a:hlinkClick r:id="rId3"/>
              </a:rPr>
              <a:t>http://www.brendangregg.com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章亦春：</a:t>
            </a:r>
            <a:endParaRPr lang="en-US" altLang="zh-CN" dirty="0"/>
          </a:p>
          <a:p>
            <a:r>
              <a:rPr lang="en-US" altLang="zh-CN" dirty="0" err="1"/>
              <a:t>OpenResty</a:t>
            </a:r>
            <a:r>
              <a:rPr lang="zh-Hans" altLang="en-US" dirty="0"/>
              <a:t>（</a:t>
            </a:r>
            <a:r>
              <a:rPr lang="en-US" altLang="zh-Hans" dirty="0" err="1"/>
              <a:t>nginx</a:t>
            </a:r>
            <a:r>
              <a:rPr lang="zh-CN" altLang="en-US" dirty="0"/>
              <a:t>高性能模块</a:t>
            </a:r>
            <a:r>
              <a:rPr lang="zh-Hans" altLang="en-US" dirty="0"/>
              <a:t>）</a:t>
            </a:r>
            <a:r>
              <a:rPr lang="zh-CN" altLang="en-US" dirty="0"/>
              <a:t>开源项目创始人</a:t>
            </a:r>
            <a:endParaRPr lang="en-US" altLang="zh-CN" dirty="0"/>
          </a:p>
          <a:p>
            <a:r>
              <a:rPr lang="zh-CN" altLang="en-US" dirty="0"/>
              <a:t>阿里技术专家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12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目录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911207" y="2624652"/>
            <a:ext cx="20561587" cy="9361401"/>
          </a:xfrm>
        </p:spPr>
        <p:txBody>
          <a:bodyPr>
            <a:normAutofit fontScale="62500" lnSpcReduction="20000"/>
          </a:bodyPr>
          <a:lstStyle/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FFC000"/>
                </a:solidFill>
                <a:sym typeface="+mn-ea"/>
              </a:rPr>
              <a:t>系统性能指标和观测方法</a:t>
            </a:r>
            <a:endParaRPr lang="en-US" altLang="zh-CN" sz="7700" dirty="0">
              <a:solidFill>
                <a:srgbClr val="FFC00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FF000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常用命令及平台</a:t>
            </a: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-</a:t>
            </a: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分析系统负载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动态追踪</a:t>
            </a: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-</a:t>
            </a: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了解程序在做什么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zh-CN" altLang="en-US" sz="7700" dirty="0">
                <a:solidFill>
                  <a:srgbClr val="92D050"/>
                </a:solidFill>
                <a:sym typeface="+mn-ea"/>
              </a:rPr>
              <a:t>实战案例</a:t>
            </a: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endParaRPr lang="en-US" altLang="zh-CN" sz="7700" dirty="0">
              <a:solidFill>
                <a:srgbClr val="92D050"/>
              </a:solidFill>
              <a:sym typeface="+mn-ea"/>
            </a:endParaRPr>
          </a:p>
          <a:p>
            <a:pPr marL="1143000" indent="-1143000" algn="l">
              <a:buFont typeface="Arial" panose="020B0604020202020204" pitchFamily="34" charset="0"/>
              <a:buChar char="•"/>
            </a:pPr>
            <a:r>
              <a:rPr lang="en-US" altLang="zh-CN" sz="7700" dirty="0">
                <a:solidFill>
                  <a:srgbClr val="92D050"/>
                </a:solidFill>
                <a:sym typeface="+mn-ea"/>
              </a:rPr>
              <a:t>Q&amp;A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92D050"/>
              </a:solidFill>
              <a:sym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92D050"/>
              </a:solidFill>
              <a:sym typeface="+mn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55C9E-66C3-2149-944A-915738AD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性能问题是充满挑战的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6D165B2-DA5E-4045-A091-EB9D6E6FBCA3}"/>
              </a:ext>
            </a:extLst>
          </p:cNvPr>
          <p:cNvSpPr/>
          <p:nvPr/>
        </p:nvSpPr>
        <p:spPr>
          <a:xfrm>
            <a:off x="1182029" y="2810107"/>
            <a:ext cx="17105971" cy="12149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性能是主观的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rgbClr val="FF0000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磁盘平均</a:t>
            </a:r>
            <a:r>
              <a:rPr lang="en-US" altLang="zh-CN" sz="4800" dirty="0" err="1">
                <a:solidFill>
                  <a:schemeClr val="tx1"/>
                </a:solidFill>
              </a:rPr>
              <a:t>io</a:t>
            </a:r>
            <a:r>
              <a:rPr lang="zh-CN" altLang="en-US" sz="4800" dirty="0">
                <a:solidFill>
                  <a:schemeClr val="tx1"/>
                </a:solidFill>
              </a:rPr>
              <a:t>响应时间是</a:t>
            </a:r>
            <a:r>
              <a:rPr lang="en-US" altLang="zh-CN" sz="4800" dirty="0">
                <a:solidFill>
                  <a:schemeClr val="tx1"/>
                </a:solidFill>
              </a:rPr>
              <a:t>1</a:t>
            </a:r>
            <a:r>
              <a:rPr lang="en-US" altLang="zh-Hans" sz="4800" dirty="0">
                <a:solidFill>
                  <a:schemeClr val="tx1"/>
                </a:solidFill>
              </a:rPr>
              <a:t>0ms,</a:t>
            </a:r>
            <a:r>
              <a:rPr lang="zh-Hans" altLang="en-US" sz="4800" dirty="0">
                <a:solidFill>
                  <a:schemeClr val="tx1"/>
                </a:solidFill>
              </a:rPr>
              <a:t> </a:t>
            </a:r>
            <a:r>
              <a:rPr lang="zh-CN" altLang="en-US" sz="4800" dirty="0">
                <a:solidFill>
                  <a:schemeClr val="tx1"/>
                </a:solidFill>
              </a:rPr>
              <a:t>好或坏？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取决于业务需求及程序热点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系统是复杂的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rgbClr val="FF0000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子系统相互关联，甚至有连锁故障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运行环境不一（硬件</a:t>
            </a:r>
            <a:r>
              <a:rPr lang="en-US" altLang="zh-CN" sz="4800" dirty="0">
                <a:solidFill>
                  <a:schemeClr val="tx1"/>
                </a:solidFill>
              </a:rPr>
              <a:t>/</a:t>
            </a:r>
            <a:r>
              <a:rPr lang="zh-CN" altLang="en-US" sz="4800" dirty="0">
                <a:solidFill>
                  <a:schemeClr val="tx1"/>
                </a:solidFill>
              </a:rPr>
              <a:t>软件）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可能多问题并存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rgbClr val="FF0000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量化数据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chemeClr val="tx1"/>
                </a:solidFill>
              </a:rPr>
              <a:t>    控制变量法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3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2AC6EF-B2E1-4F4B-ABD5-2C7C0B376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观测视角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1BA7A8-3249-1B41-AF07-01D52A82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663" y="2850984"/>
            <a:ext cx="13562150" cy="79637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41ACC2-E3A7-8C4B-BD2B-7003BB5F43A1}"/>
              </a:ext>
            </a:extLst>
          </p:cNvPr>
          <p:cNvSpPr/>
          <p:nvPr/>
        </p:nvSpPr>
        <p:spPr>
          <a:xfrm>
            <a:off x="372131" y="2459099"/>
            <a:ext cx="9477263" cy="11780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资源分析（自下而上）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rgbClr val="FF0000"/>
                </a:solidFill>
              </a:rPr>
              <a:t>	</a:t>
            </a:r>
            <a:r>
              <a:rPr lang="zh-CN" altLang="en-US" sz="4400" dirty="0">
                <a:solidFill>
                  <a:schemeClr val="tx1"/>
                </a:solidFill>
              </a:rPr>
              <a:t>从系统的资源指标开始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400" dirty="0">
                <a:solidFill>
                  <a:schemeClr val="tx1"/>
                </a:solidFill>
              </a:rPr>
              <a:t>    更通用，适合资源被打满的情况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工作负载分析（自上而下）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	</a:t>
            </a:r>
            <a:r>
              <a:rPr lang="zh-CN" altLang="en-US" sz="4400" dirty="0">
                <a:solidFill>
                  <a:schemeClr val="tx1"/>
                </a:solidFill>
              </a:rPr>
              <a:t>从应用的</a:t>
            </a:r>
            <a:r>
              <a:rPr lang="en-US" altLang="zh-CN" sz="4400" dirty="0">
                <a:solidFill>
                  <a:schemeClr val="tx1"/>
                </a:solidFill>
              </a:rPr>
              <a:t>metrics</a:t>
            </a:r>
            <a:r>
              <a:rPr lang="zh-CN" altLang="en-US" sz="4400" dirty="0">
                <a:solidFill>
                  <a:schemeClr val="tx1"/>
                </a:solidFill>
              </a:rPr>
              <a:t>和</a:t>
            </a:r>
            <a:r>
              <a:rPr lang="en-US" altLang="zh-Hans" sz="4400" dirty="0">
                <a:solidFill>
                  <a:schemeClr val="tx1"/>
                </a:solidFill>
              </a:rPr>
              <a:t>stack</a:t>
            </a:r>
            <a:r>
              <a:rPr lang="zh-CN" altLang="en-US" sz="4400" dirty="0">
                <a:solidFill>
                  <a:schemeClr val="tx1"/>
                </a:solidFill>
              </a:rPr>
              <a:t>开始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400" dirty="0">
                <a:solidFill>
                  <a:schemeClr val="tx1"/>
                </a:solidFill>
              </a:rPr>
              <a:t>	</a:t>
            </a:r>
            <a:r>
              <a:rPr lang="zh-CN" altLang="en-US" sz="4400" dirty="0">
                <a:solidFill>
                  <a:schemeClr val="tx1"/>
                </a:solidFill>
              </a:rPr>
              <a:t>贴近代码逻辑，适合并发锁问题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41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58493-D022-B64D-81B2-DF73EABE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系统资源有哪些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C0C7C6-8251-364C-8A2A-6EDD27B2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8" y="2430113"/>
            <a:ext cx="17646569" cy="108320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97F8E5-5FA5-454E-A9E9-9D368DEA7C55}"/>
              </a:ext>
            </a:extLst>
          </p:cNvPr>
          <p:cNvSpPr/>
          <p:nvPr/>
        </p:nvSpPr>
        <p:spPr>
          <a:xfrm>
            <a:off x="1142487" y="2459099"/>
            <a:ext cx="4640476" cy="11041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硬件资源</a:t>
            </a:r>
            <a:endParaRPr lang="en-US" altLang="zh-Hans" sz="4800" dirty="0">
              <a:solidFill>
                <a:srgbClr val="00B050"/>
              </a:solidFill>
            </a:endParaRPr>
          </a:p>
          <a:p>
            <a:pPr marL="685800" indent="-685800" algn="l" defTabSz="8210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4800" dirty="0">
                <a:solidFill>
                  <a:schemeClr val="tx1"/>
                </a:solidFill>
              </a:rPr>
              <a:t>CPU</a:t>
            </a:r>
          </a:p>
          <a:p>
            <a:pPr marL="685800" indent="-685800" algn="l" defTabSz="8210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</a:rPr>
              <a:t>内存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marL="685800" indent="-685800" algn="l" defTabSz="8210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</a:rPr>
              <a:t>磁盘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marL="685800" indent="-685800" algn="l" defTabSz="8210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</a:rPr>
              <a:t>网络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marL="685800" indent="-685800" algn="l" defTabSz="82103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48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软件资源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marL="685800" indent="-685800" algn="l" defTabSz="8210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</a:rPr>
              <a:t>软件锁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marL="685800" indent="-685800" algn="l" defTabSz="82103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4800" dirty="0">
                <a:solidFill>
                  <a:schemeClr val="tx1"/>
                </a:solidFill>
              </a:rPr>
              <a:t>线程池</a:t>
            </a:r>
            <a:r>
              <a:rPr lang="en-US" altLang="zh-CN" sz="4800" dirty="0">
                <a:solidFill>
                  <a:schemeClr val="tx1"/>
                </a:solidFill>
              </a:rPr>
              <a:t>/</a:t>
            </a:r>
            <a:r>
              <a:rPr lang="zh-CN" altLang="en-US" sz="4800" dirty="0">
                <a:solidFill>
                  <a:schemeClr val="tx1"/>
                </a:solidFill>
              </a:rPr>
              <a:t>连接池</a:t>
            </a:r>
            <a:endParaRPr lang="en-US" altLang="zh-CN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9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观测方法</a:t>
            </a:r>
            <a:r>
              <a:rPr lang="en-US" altLang="zh-Hans" dirty="0"/>
              <a:t>-</a:t>
            </a:r>
            <a:r>
              <a:rPr lang="en-US" altLang="zh-CN" dirty="0"/>
              <a:t>USE</a:t>
            </a:r>
            <a:r>
              <a:rPr lang="zh-CN" altLang="en-US" dirty="0"/>
              <a:t>方法</a:t>
            </a:r>
          </a:p>
        </p:txBody>
      </p:sp>
      <p:sp>
        <p:nvSpPr>
          <p:cNvPr id="2" name="矩形 1"/>
          <p:cNvSpPr/>
          <p:nvPr/>
        </p:nvSpPr>
        <p:spPr>
          <a:xfrm>
            <a:off x="1182030" y="2810107"/>
            <a:ext cx="9148220" cy="11041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使用率（</a:t>
            </a:r>
            <a:r>
              <a:rPr lang="en-US" altLang="zh-CN" sz="4800" dirty="0">
                <a:solidFill>
                  <a:srgbClr val="00B050"/>
                </a:solidFill>
              </a:rPr>
              <a:t> Utilization </a:t>
            </a:r>
            <a:r>
              <a:rPr lang="zh-CN" altLang="en-US" sz="4800" dirty="0">
                <a:solidFill>
                  <a:srgbClr val="00B050"/>
                </a:solidFill>
              </a:rPr>
              <a:t>）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rgbClr val="FF0000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设备繁忙程度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工作时间</a:t>
            </a:r>
            <a:r>
              <a:rPr lang="en-US" altLang="zh-CN" sz="4800" dirty="0">
                <a:solidFill>
                  <a:schemeClr val="tx1"/>
                </a:solidFill>
              </a:rPr>
              <a:t>/</a:t>
            </a:r>
            <a:r>
              <a:rPr lang="zh-CN" altLang="en-US" sz="4800" dirty="0">
                <a:solidFill>
                  <a:schemeClr val="tx1"/>
                </a:solidFill>
              </a:rPr>
              <a:t>观测时间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饱和度（</a:t>
            </a:r>
            <a:r>
              <a:rPr lang="en-US" altLang="zh-CN" sz="4800" dirty="0">
                <a:solidFill>
                  <a:srgbClr val="00B050"/>
                </a:solidFill>
              </a:rPr>
              <a:t> Saturation </a:t>
            </a:r>
            <a:r>
              <a:rPr lang="zh-CN" altLang="en-US" sz="4800" dirty="0">
                <a:solidFill>
                  <a:srgbClr val="00B050"/>
                </a:solidFill>
              </a:rPr>
              <a:t>）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rgbClr val="FF0000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队列长度，排队时间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chemeClr val="tx1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超出设备处理能力的程度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800" dirty="0">
                <a:solidFill>
                  <a:srgbClr val="00B050"/>
                </a:solidFill>
              </a:rPr>
              <a:t>错误率（</a:t>
            </a:r>
            <a:r>
              <a:rPr lang="en-US" altLang="zh-CN" sz="4800" dirty="0">
                <a:solidFill>
                  <a:srgbClr val="00B050"/>
                </a:solidFill>
              </a:rPr>
              <a:t> Errors </a:t>
            </a:r>
            <a:r>
              <a:rPr lang="zh-CN" altLang="en-US" sz="4800" dirty="0">
                <a:solidFill>
                  <a:srgbClr val="00B050"/>
                </a:solidFill>
              </a:rPr>
              <a:t>）</a:t>
            </a:r>
            <a:endParaRPr lang="en-US" altLang="zh-CN" sz="48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800" dirty="0">
                <a:solidFill>
                  <a:srgbClr val="FF0000"/>
                </a:solidFill>
              </a:rPr>
              <a:t>	</a:t>
            </a:r>
            <a:r>
              <a:rPr lang="zh-CN" altLang="en-US" sz="4800" dirty="0">
                <a:solidFill>
                  <a:schemeClr val="tx1"/>
                </a:solidFill>
              </a:rPr>
              <a:t>设备出错率</a:t>
            </a: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800" dirty="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D2B5F-351D-0D48-B5CC-D41503894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49" y="4052933"/>
            <a:ext cx="11851609" cy="6606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1942E-16FF-894E-987D-F2A3D82A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分析方法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BED580B-5D76-604F-8B27-3A75B2C8D106}"/>
              </a:ext>
            </a:extLst>
          </p:cNvPr>
          <p:cNvSpPr/>
          <p:nvPr/>
        </p:nvSpPr>
        <p:spPr>
          <a:xfrm>
            <a:off x="1778868" y="2163222"/>
            <a:ext cx="18703692" cy="17146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821034">
              <a:lnSpc>
                <a:spcPct val="150000"/>
              </a:lnSpc>
            </a:pPr>
            <a:r>
              <a:rPr lang="zh-CN" altLang="en-US" sz="4400" dirty="0">
                <a:solidFill>
                  <a:srgbClr val="00B050"/>
                </a:solidFill>
              </a:rPr>
              <a:t>问题</a:t>
            </a:r>
            <a:endParaRPr lang="en-US" altLang="zh-CN" sz="44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为什么</a:t>
            </a:r>
            <a:r>
              <a:rPr lang="en-US" altLang="zh-CN" sz="4000" dirty="0">
                <a:solidFill>
                  <a:schemeClr val="tx1"/>
                </a:solidFill>
              </a:rPr>
              <a:t>A</a:t>
            </a:r>
            <a:r>
              <a:rPr lang="zh-CN" altLang="en-US" sz="4000" dirty="0">
                <a:solidFill>
                  <a:schemeClr val="tx1"/>
                </a:solidFill>
              </a:rPr>
              <a:t>主机到</a:t>
            </a:r>
            <a:r>
              <a:rPr lang="en-US" altLang="zh-CN" sz="4000" dirty="0">
                <a:solidFill>
                  <a:schemeClr val="tx1"/>
                </a:solidFill>
              </a:rPr>
              <a:t>B</a:t>
            </a:r>
            <a:r>
              <a:rPr lang="zh-CN" altLang="en-US" sz="4000" dirty="0">
                <a:solidFill>
                  <a:schemeClr val="tx1"/>
                </a:solidFill>
              </a:rPr>
              <a:t>主机网络延迟很大？（事实：</a:t>
            </a:r>
            <a:r>
              <a:rPr lang="en-US" altLang="zh-CN" sz="4000" dirty="0">
                <a:solidFill>
                  <a:schemeClr val="tx1"/>
                </a:solidFill>
              </a:rPr>
              <a:t>A</a:t>
            </a:r>
            <a:r>
              <a:rPr lang="zh-CN" altLang="en-US" sz="4000" dirty="0">
                <a:solidFill>
                  <a:schemeClr val="tx1"/>
                </a:solidFill>
              </a:rPr>
              <a:t>和</a:t>
            </a:r>
            <a:r>
              <a:rPr lang="en-US" altLang="zh-CN" sz="4000" dirty="0">
                <a:solidFill>
                  <a:schemeClr val="tx1"/>
                </a:solidFill>
              </a:rPr>
              <a:t>B</a:t>
            </a:r>
            <a:r>
              <a:rPr lang="zh-CN" altLang="en-US" sz="4000" dirty="0">
                <a:solidFill>
                  <a:schemeClr val="tx1"/>
                </a:solidFill>
              </a:rPr>
              <a:t>在不同机架）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400" dirty="0">
                <a:solidFill>
                  <a:srgbClr val="00B050"/>
                </a:solidFill>
              </a:rPr>
              <a:t>假设</a:t>
            </a:r>
            <a:endParaRPr lang="en-US" altLang="zh-CN" sz="44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	</a:t>
            </a:r>
            <a:r>
              <a:rPr lang="en-US" altLang="zh-CN" sz="4000" dirty="0">
                <a:solidFill>
                  <a:schemeClr val="tx1"/>
                </a:solidFill>
              </a:rPr>
              <a:t>A</a:t>
            </a:r>
            <a:r>
              <a:rPr lang="zh-CN" altLang="en-US" sz="4000" dirty="0">
                <a:solidFill>
                  <a:schemeClr val="tx1"/>
                </a:solidFill>
              </a:rPr>
              <a:t>和</a:t>
            </a:r>
            <a:r>
              <a:rPr lang="en-US" altLang="zh-CN" sz="4000" dirty="0">
                <a:solidFill>
                  <a:schemeClr val="tx1"/>
                </a:solidFill>
              </a:rPr>
              <a:t>B</a:t>
            </a:r>
            <a:r>
              <a:rPr lang="zh-CN" altLang="en-US" sz="4000" dirty="0">
                <a:solidFill>
                  <a:schemeClr val="tx1"/>
                </a:solidFill>
              </a:rPr>
              <a:t>机架的交换机有故障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400" dirty="0">
                <a:solidFill>
                  <a:srgbClr val="00B050"/>
                </a:solidFill>
              </a:rPr>
              <a:t>预测</a:t>
            </a:r>
            <a:endParaRPr lang="en-US" altLang="zh-CN" sz="44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400" dirty="0">
                <a:solidFill>
                  <a:srgbClr val="00B050"/>
                </a:solidFill>
              </a:rPr>
              <a:t>	</a:t>
            </a:r>
            <a:r>
              <a:rPr lang="en-US" altLang="zh-Hans" sz="4000" dirty="0">
                <a:solidFill>
                  <a:schemeClr val="tx1"/>
                </a:solidFill>
              </a:rPr>
              <a:t>A/B</a:t>
            </a:r>
            <a:r>
              <a:rPr lang="zh-CN" altLang="en-US" sz="4000" dirty="0">
                <a:solidFill>
                  <a:schemeClr val="tx1"/>
                </a:solidFill>
              </a:rPr>
              <a:t>机架内互联通畅，</a:t>
            </a:r>
            <a:r>
              <a:rPr lang="en-US" altLang="zh-CN" sz="4000" dirty="0">
                <a:solidFill>
                  <a:schemeClr val="tx1"/>
                </a:solidFill>
              </a:rPr>
              <a:t>A</a:t>
            </a:r>
            <a:r>
              <a:rPr lang="zh-CN" altLang="en-US" sz="4000" dirty="0">
                <a:solidFill>
                  <a:schemeClr val="tx1"/>
                </a:solidFill>
              </a:rPr>
              <a:t>到另一机架的主机</a:t>
            </a:r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zh-CN" altLang="en-US" sz="4000" dirty="0">
                <a:solidFill>
                  <a:schemeClr val="tx1"/>
                </a:solidFill>
              </a:rPr>
              <a:t>通畅，</a:t>
            </a:r>
            <a:r>
              <a:rPr lang="en-US" altLang="zh-CN" sz="4000" dirty="0">
                <a:solidFill>
                  <a:schemeClr val="tx1"/>
                </a:solidFill>
              </a:rPr>
              <a:t>A/</a:t>
            </a:r>
            <a:r>
              <a:rPr lang="en-US" altLang="zh-Hans" sz="4000" dirty="0">
                <a:solidFill>
                  <a:schemeClr val="tx1"/>
                </a:solidFill>
              </a:rPr>
              <a:t>B</a:t>
            </a:r>
            <a:r>
              <a:rPr lang="zh-CN" altLang="en-US" sz="4000" dirty="0">
                <a:solidFill>
                  <a:schemeClr val="tx1"/>
                </a:solidFill>
              </a:rPr>
              <a:t>各机架各换一台机器互联延迟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400" dirty="0">
                <a:solidFill>
                  <a:srgbClr val="00B050"/>
                </a:solidFill>
              </a:rPr>
              <a:t>实验</a:t>
            </a:r>
            <a:endParaRPr lang="en-US" altLang="zh-CN" sz="44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400" dirty="0">
                <a:solidFill>
                  <a:srgbClr val="00B050"/>
                </a:solidFill>
              </a:rPr>
              <a:t>	</a:t>
            </a:r>
            <a:r>
              <a:rPr lang="zh-CN" altLang="en-US" sz="4000" dirty="0">
                <a:solidFill>
                  <a:schemeClr val="tx1"/>
                </a:solidFill>
              </a:rPr>
              <a:t>分别测试以上场景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zh-CN" altLang="en-US" sz="4400" dirty="0">
                <a:solidFill>
                  <a:srgbClr val="00B050"/>
                </a:solidFill>
              </a:rPr>
              <a:t>分析</a:t>
            </a:r>
            <a:endParaRPr lang="en-US" altLang="zh-CN" sz="44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400" dirty="0">
                <a:solidFill>
                  <a:srgbClr val="00B050"/>
                </a:solidFill>
              </a:rPr>
              <a:t>	</a:t>
            </a:r>
            <a:r>
              <a:rPr lang="zh-CN" altLang="en-US" sz="4400" dirty="0">
                <a:solidFill>
                  <a:schemeClr val="tx1"/>
                </a:solidFill>
              </a:rPr>
              <a:t>结果与预测相同，说明问题出在</a:t>
            </a:r>
            <a:r>
              <a:rPr lang="en-US" altLang="zh-CN" sz="4400" dirty="0">
                <a:solidFill>
                  <a:schemeClr val="tx1"/>
                </a:solidFill>
              </a:rPr>
              <a:t>A</a:t>
            </a:r>
            <a:r>
              <a:rPr lang="zh-CN" altLang="en-US" sz="4400" dirty="0">
                <a:solidFill>
                  <a:schemeClr val="tx1"/>
                </a:solidFill>
              </a:rPr>
              <a:t>和</a:t>
            </a:r>
            <a:r>
              <a:rPr lang="en-US" altLang="zh-CN" sz="4400" dirty="0">
                <a:solidFill>
                  <a:schemeClr val="tx1"/>
                </a:solidFill>
              </a:rPr>
              <a:t>B</a:t>
            </a:r>
            <a:r>
              <a:rPr lang="zh-CN" altLang="en-US" sz="4400" dirty="0">
                <a:solidFill>
                  <a:schemeClr val="tx1"/>
                </a:solidFill>
              </a:rPr>
              <a:t>的交换机有故障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400" dirty="0">
              <a:solidFill>
                <a:srgbClr val="00B050"/>
              </a:solidFill>
            </a:endParaRPr>
          </a:p>
          <a:p>
            <a:pPr algn="l" defTabSz="821034">
              <a:lnSpc>
                <a:spcPct val="150000"/>
              </a:lnSpc>
            </a:pPr>
            <a:r>
              <a:rPr lang="en-US" altLang="zh-CN" sz="4400" dirty="0">
                <a:solidFill>
                  <a:srgbClr val="FF0000"/>
                </a:solidFill>
              </a:rPr>
              <a:t>	</a:t>
            </a: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</a:endParaRPr>
          </a:p>
          <a:p>
            <a:pPr algn="l" defTabSz="821034">
              <a:lnSpc>
                <a:spcPct val="150000"/>
              </a:lnSpc>
            </a:pPr>
            <a:endParaRPr lang="en-US" altLang="zh-CN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8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链家课件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D67F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7150" cap="flat">
          <a:solidFill>
            <a:schemeClr val="tx1"/>
          </a:solidFill>
          <a:prstDash val="solid"/>
          <a:miter lim="400000"/>
          <a:tailEnd type="triangle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055" rtl="0" fontAlgn="auto" latinLnBrk="0" hangingPunct="0">
          <a:lnSpc>
            <a:spcPct val="15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200" b="0" i="0" u="none" strike="noStrike" cap="none" spc="0" normalizeH="0" baseline="0" dirty="0" smtClean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05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2381</TotalTime>
  <Words>948</Words>
  <Application>Microsoft Macintosh PowerPoint</Application>
  <PresentationFormat>自定义</PresentationFormat>
  <Paragraphs>254</Paragraphs>
  <Slides>35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微软雅黑</vt:lpstr>
      <vt:lpstr>Arial</vt:lpstr>
      <vt:lpstr>Cambria Math</vt:lpstr>
      <vt:lpstr>Helvetica Light</vt:lpstr>
      <vt:lpstr>Helvetica Neue</vt:lpstr>
      <vt:lpstr>Black</vt:lpstr>
      <vt:lpstr>Linux性能优化的工具集和方法论 </vt:lpstr>
      <vt:lpstr>关于我 </vt:lpstr>
      <vt:lpstr>引言</vt:lpstr>
      <vt:lpstr> 目录 </vt:lpstr>
      <vt:lpstr>性能问题是充满挑战的</vt:lpstr>
      <vt:lpstr>观测视角</vt:lpstr>
      <vt:lpstr>系统资源有哪些</vt:lpstr>
      <vt:lpstr>观测方法-USE方法</vt:lpstr>
      <vt:lpstr>分析方法</vt:lpstr>
      <vt:lpstr> 目录 </vt:lpstr>
      <vt:lpstr>眼花缭乱的命令</vt:lpstr>
      <vt:lpstr>   cpu分析  </vt:lpstr>
      <vt:lpstr>内存分析</vt:lpstr>
      <vt:lpstr>简化的页表/虚拟内存</vt:lpstr>
      <vt:lpstr>磁盘IO分析</vt:lpstr>
      <vt:lpstr>网络IO分析</vt:lpstr>
      <vt:lpstr>历史数据查询-falcon</vt:lpstr>
      <vt:lpstr> 目录 </vt:lpstr>
      <vt:lpstr>动态追踪定义</vt:lpstr>
      <vt:lpstr>Strace-系统调用跟踪</vt:lpstr>
      <vt:lpstr>函数调用/CPU执行过程</vt:lpstr>
      <vt:lpstr>Pstack-跟踪线程堆栈（瞬态）</vt:lpstr>
      <vt:lpstr>火焰图-函数cpu占用可视化（统计）</vt:lpstr>
      <vt:lpstr>真实火焰图样例</vt:lpstr>
      <vt:lpstr>Systemtap-内核动态探针</vt:lpstr>
      <vt:lpstr>Java专属工具集</vt:lpstr>
      <vt:lpstr>Gc可视化分析</vt:lpstr>
      <vt:lpstr>btrace-Java探针</vt:lpstr>
      <vt:lpstr> 目录 </vt:lpstr>
      <vt:lpstr>某查询服务日志锁问题</vt:lpstr>
      <vt:lpstr>Kylin服务cpu占用过大问题</vt:lpstr>
      <vt:lpstr>Cache对hbase的影响</vt:lpstr>
      <vt:lpstr> systemtap分析cache </vt:lpstr>
      <vt:lpstr>推荐资料</vt:lpstr>
      <vt:lpstr>PowerPoint 演示文稿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张洪飞</dc:creator>
  <cp:lastModifiedBy>邓 钫元</cp:lastModifiedBy>
  <cp:revision>390</cp:revision>
  <dcterms:created xsi:type="dcterms:W3CDTF">2017-04-25T03:09:00Z</dcterms:created>
  <dcterms:modified xsi:type="dcterms:W3CDTF">2018-06-19T13:58:00Z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